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89" r:id="rId4"/>
    <p:sldId id="267" r:id="rId5"/>
    <p:sldId id="332" r:id="rId6"/>
    <p:sldId id="331" r:id="rId7"/>
    <p:sldId id="337" r:id="rId8"/>
    <p:sldId id="292" r:id="rId9"/>
    <p:sldId id="285" r:id="rId10"/>
    <p:sldId id="291" r:id="rId11"/>
    <p:sldId id="279" r:id="rId12"/>
    <p:sldId id="317" r:id="rId13"/>
    <p:sldId id="296" r:id="rId14"/>
    <p:sldId id="281" r:id="rId15"/>
    <p:sldId id="298" r:id="rId16"/>
    <p:sldId id="318" r:id="rId17"/>
    <p:sldId id="322" r:id="rId18"/>
    <p:sldId id="319" r:id="rId19"/>
    <p:sldId id="299" r:id="rId20"/>
    <p:sldId id="324" r:id="rId21"/>
    <p:sldId id="325" r:id="rId22"/>
    <p:sldId id="326" r:id="rId23"/>
    <p:sldId id="305" r:id="rId24"/>
    <p:sldId id="306" r:id="rId25"/>
    <p:sldId id="307" r:id="rId26"/>
    <p:sldId id="308" r:id="rId27"/>
    <p:sldId id="334" r:id="rId28"/>
    <p:sldId id="312" r:id="rId29"/>
    <p:sldId id="309" r:id="rId30"/>
    <p:sldId id="310" r:id="rId31"/>
    <p:sldId id="314" r:id="rId32"/>
    <p:sldId id="311" r:id="rId33"/>
    <p:sldId id="321" r:id="rId34"/>
    <p:sldId id="316" r:id="rId35"/>
    <p:sldId id="328" r:id="rId36"/>
    <p:sldId id="336" r:id="rId37"/>
    <p:sldId id="275" r:id="rId38"/>
  </p:sldIdLst>
  <p:sldSz cx="12192000" cy="6858000"/>
  <p:notesSz cx="6858000" cy="9144000"/>
  <p:embeddedFontLst>
    <p:embeddedFont>
      <p:font typeface="Malgun Gothic" panose="020B0503020000020004" pitchFamily="34" charset="-127"/>
      <p:regular r:id="rId41"/>
      <p:bold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  <p:embeddedFont>
      <p:font typeface="Noto Sans" panose="020B0502040504020204" pitchFamily="34" charset="0"/>
      <p:regular r:id="rId47"/>
      <p:bold r:id="rId48"/>
      <p:italic r:id="rId49"/>
      <p:boldItalic r:id="rId50"/>
    </p:embeddedFont>
    <p:embeddedFont>
      <p:font typeface="Noto Sans SemiCondensed ExtraBo" panose="020B0604020202020204" charset="0"/>
      <p:regular r:id="rId51"/>
      <p:bold r:id="rId52"/>
      <p:italic r:id="rId53"/>
      <p:boldItalic r:id="rId5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7" autoAdjust="0"/>
    <p:restoredTop sz="94643"/>
  </p:normalViewPr>
  <p:slideViewPr>
    <p:cSldViewPr snapToGrid="0">
      <p:cViewPr varScale="1">
        <p:scale>
          <a:sx n="71" d="100"/>
          <a:sy n="71" d="100"/>
        </p:scale>
        <p:origin x="51" y="3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Turnover (Million 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Turnover (M)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</c:v>
                </c:pt>
                <c:pt idx="1">
                  <c:v>20</c:v>
                </c:pt>
                <c:pt idx="2">
                  <c:v>25</c:v>
                </c:pt>
                <c:pt idx="3">
                  <c:v>27</c:v>
                </c:pt>
                <c:pt idx="4">
                  <c:v>28</c:v>
                </c:pt>
                <c:pt idx="5">
                  <c:v>25</c:v>
                </c:pt>
                <c:pt idx="6">
                  <c:v>29.8</c:v>
                </c:pt>
                <c:pt idx="7">
                  <c:v>30.7</c:v>
                </c:pt>
                <c:pt idx="8">
                  <c:v>32.5</c:v>
                </c:pt>
                <c:pt idx="9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8-B64A-AF77-05204FA471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2791024"/>
        <c:axId val="1032823184"/>
      </c:barChart>
      <c:catAx>
        <c:axId val="10327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823184"/>
        <c:crosses val="autoZero"/>
        <c:auto val="1"/>
        <c:lblAlgn val="ctr"/>
        <c:lblOffset val="100"/>
        <c:noMultiLvlLbl val="0"/>
      </c:catAx>
      <c:valAx>
        <c:axId val="103282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79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F9E81-90E0-4542-8172-EB40F854279E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A4EF55-34F3-A04C-A590-F642026A5EF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1" dirty="0">
              <a:solidFill>
                <a:schemeClr val="accent1"/>
              </a:solidFill>
            </a:rPr>
            <a:t>Fast Time to </a:t>
          </a:r>
          <a:r>
            <a:rPr lang="en-GB" b="1" dirty="0">
              <a:ln>
                <a:noFill/>
              </a:ln>
              <a:solidFill>
                <a:schemeClr val="accent1"/>
              </a:solidFill>
            </a:rPr>
            <a:t>Market</a:t>
          </a:r>
          <a:r>
            <a:rPr lang="en-GB" b="1" dirty="0">
              <a:solidFill>
                <a:schemeClr val="accent1"/>
              </a:solidFill>
            </a:rPr>
            <a:t> even with completely new Ideas </a:t>
          </a:r>
        </a:p>
      </dgm:t>
    </dgm:pt>
    <dgm:pt modelId="{86250C57-5D18-2E49-AAC2-2C3B02F94907}" type="parTrans" cxnId="{06EF94A2-2347-5D4C-91CA-B2E78CF9E784}">
      <dgm:prSet/>
      <dgm:spPr/>
      <dgm:t>
        <a:bodyPr/>
        <a:lstStyle/>
        <a:p>
          <a:endParaRPr lang="en-GB"/>
        </a:p>
      </dgm:t>
    </dgm:pt>
    <dgm:pt modelId="{00652541-4945-A342-AAF6-A2FB39519303}" type="sibTrans" cxnId="{06EF94A2-2347-5D4C-91CA-B2E78CF9E784}">
      <dgm:prSet/>
      <dgm:spPr/>
      <dgm:t>
        <a:bodyPr/>
        <a:lstStyle/>
        <a:p>
          <a:endParaRPr lang="en-GB"/>
        </a:p>
      </dgm:t>
    </dgm:pt>
    <dgm:pt modelId="{01033BDC-AED1-614F-903C-5733394712B3}">
      <dgm:prSet phldrT="[Text]"/>
      <dgm:spPr>
        <a:solidFill>
          <a:srgbClr val="FF9822"/>
        </a:solidFill>
      </dgm:spPr>
      <dgm:t>
        <a:bodyPr/>
        <a:lstStyle/>
        <a:p>
          <a:r>
            <a:rPr lang="en-GB" b="1" dirty="0"/>
            <a:t>Strong Supply chain support through reputation</a:t>
          </a:r>
        </a:p>
      </dgm:t>
    </dgm:pt>
    <dgm:pt modelId="{31D0B0B5-13B9-9142-967F-387DC87573FC}" type="parTrans" cxnId="{46A94A89-C688-1C40-8B8C-BF044A68375B}">
      <dgm:prSet/>
      <dgm:spPr/>
      <dgm:t>
        <a:bodyPr/>
        <a:lstStyle/>
        <a:p>
          <a:endParaRPr lang="en-GB"/>
        </a:p>
      </dgm:t>
    </dgm:pt>
    <dgm:pt modelId="{752841E3-FD0F-A74C-BFDA-B4F65143405D}" type="sibTrans" cxnId="{46A94A89-C688-1C40-8B8C-BF044A68375B}">
      <dgm:prSet/>
      <dgm:spPr/>
      <dgm:t>
        <a:bodyPr/>
        <a:lstStyle/>
        <a:p>
          <a:endParaRPr lang="en-GB"/>
        </a:p>
      </dgm:t>
    </dgm:pt>
    <dgm:pt modelId="{F0195636-2F77-C543-9184-51C7490F0550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dirty="0"/>
            <a:t>Strong Independent Financial Support</a:t>
          </a:r>
        </a:p>
      </dgm:t>
    </dgm:pt>
    <dgm:pt modelId="{F322A850-F003-2841-8995-536291981985}" type="parTrans" cxnId="{B9A6E119-E3D1-B34F-A19A-B5D295113DC8}">
      <dgm:prSet/>
      <dgm:spPr/>
      <dgm:t>
        <a:bodyPr/>
        <a:lstStyle/>
        <a:p>
          <a:endParaRPr lang="en-GB"/>
        </a:p>
      </dgm:t>
    </dgm:pt>
    <dgm:pt modelId="{3082C5B3-07D4-2340-87D1-B64BE1E00290}" type="sibTrans" cxnId="{B9A6E119-E3D1-B34F-A19A-B5D295113DC8}">
      <dgm:prSet/>
      <dgm:spPr/>
      <dgm:t>
        <a:bodyPr/>
        <a:lstStyle/>
        <a:p>
          <a:endParaRPr lang="en-GB"/>
        </a:p>
      </dgm:t>
    </dgm:pt>
    <dgm:pt modelId="{5994033D-6A4E-D347-822B-518920CDD117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/>
            <a:t>Ability to Bring Innovation to Life</a:t>
          </a:r>
        </a:p>
      </dgm:t>
    </dgm:pt>
    <dgm:pt modelId="{A24908DD-6CF0-4C47-B8A6-F08CF925A5C0}" type="sibTrans" cxnId="{F3E5865C-32CB-A541-B56E-207E49EB27D5}">
      <dgm:prSet/>
      <dgm:spPr/>
      <dgm:t>
        <a:bodyPr/>
        <a:lstStyle/>
        <a:p>
          <a:endParaRPr lang="en-GB"/>
        </a:p>
      </dgm:t>
    </dgm:pt>
    <dgm:pt modelId="{7705C43D-C593-AA4F-BFBD-FA28CB65F821}" type="parTrans" cxnId="{F3E5865C-32CB-A541-B56E-207E49EB27D5}">
      <dgm:prSet/>
      <dgm:spPr/>
      <dgm:t>
        <a:bodyPr/>
        <a:lstStyle/>
        <a:p>
          <a:endParaRPr lang="en-GB"/>
        </a:p>
      </dgm:t>
    </dgm:pt>
    <dgm:pt modelId="{D2AEFFC1-CFD2-3A4C-BE81-5F13BE99096E}" type="pres">
      <dgm:prSet presAssocID="{153F9E81-90E0-4542-8172-EB40F85427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3F1F43F-463F-724F-A060-DCE6F74D5839}" type="pres">
      <dgm:prSet presAssocID="{153F9E81-90E0-4542-8172-EB40F854279E}" presName="children" presStyleCnt="0"/>
      <dgm:spPr/>
    </dgm:pt>
    <dgm:pt modelId="{D9747773-009B-5A4D-898B-A38002667A7C}" type="pres">
      <dgm:prSet presAssocID="{153F9E81-90E0-4542-8172-EB40F854279E}" presName="childPlaceholder" presStyleCnt="0"/>
      <dgm:spPr/>
    </dgm:pt>
    <dgm:pt modelId="{C5DA7855-C6F2-D64E-B4AE-E7E3ACDDB8AA}" type="pres">
      <dgm:prSet presAssocID="{153F9E81-90E0-4542-8172-EB40F854279E}" presName="circle" presStyleCnt="0"/>
      <dgm:spPr/>
    </dgm:pt>
    <dgm:pt modelId="{33E9A998-E56D-A94F-BA50-1D8F38F87E9E}" type="pres">
      <dgm:prSet presAssocID="{153F9E81-90E0-4542-8172-EB40F854279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FD9D4E3-AB74-EB46-981E-82127663D741}" type="pres">
      <dgm:prSet presAssocID="{153F9E81-90E0-4542-8172-EB40F854279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0C3496-011D-6D4A-A0BE-888ABED8721A}" type="pres">
      <dgm:prSet presAssocID="{153F9E81-90E0-4542-8172-EB40F854279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21A3AF4-EDAF-8542-882D-4F1218E408F0}" type="pres">
      <dgm:prSet presAssocID="{153F9E81-90E0-4542-8172-EB40F854279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145AA85-640B-FB43-9AB4-BAF749CC14E6}" type="pres">
      <dgm:prSet presAssocID="{153F9E81-90E0-4542-8172-EB40F854279E}" presName="quadrantPlaceholder" presStyleCnt="0"/>
      <dgm:spPr/>
    </dgm:pt>
    <dgm:pt modelId="{EE1076DF-BD4D-8E40-97C1-D85761A20915}" type="pres">
      <dgm:prSet presAssocID="{153F9E81-90E0-4542-8172-EB40F854279E}" presName="center1" presStyleLbl="fgShp" presStyleIdx="0" presStyleCnt="2"/>
      <dgm:spPr/>
    </dgm:pt>
    <dgm:pt modelId="{B77B6DAB-7227-2742-A348-D5E89FD04B1C}" type="pres">
      <dgm:prSet presAssocID="{153F9E81-90E0-4542-8172-EB40F854279E}" presName="center2" presStyleLbl="fgShp" presStyleIdx="1" presStyleCnt="2"/>
      <dgm:spPr/>
    </dgm:pt>
  </dgm:ptLst>
  <dgm:cxnLst>
    <dgm:cxn modelId="{B9A6E119-E3D1-B34F-A19A-B5D295113DC8}" srcId="{153F9E81-90E0-4542-8172-EB40F854279E}" destId="{F0195636-2F77-C543-9184-51C7490F0550}" srcOrd="3" destOrd="0" parTransId="{F322A850-F003-2841-8995-536291981985}" sibTransId="{3082C5B3-07D4-2340-87D1-B64BE1E00290}"/>
    <dgm:cxn modelId="{995EE319-7716-0940-9151-D0D90504DEEF}" type="presOf" srcId="{5994033D-6A4E-D347-822B-518920CDD117}" destId="{1FD9D4E3-AB74-EB46-981E-82127663D741}" srcOrd="0" destOrd="0" presId="urn:microsoft.com/office/officeart/2005/8/layout/cycle4"/>
    <dgm:cxn modelId="{B120E71C-A774-2948-8775-D778CB81CF41}" type="presOf" srcId="{F0195636-2F77-C543-9184-51C7490F0550}" destId="{E21A3AF4-EDAF-8542-882D-4F1218E408F0}" srcOrd="0" destOrd="0" presId="urn:microsoft.com/office/officeart/2005/8/layout/cycle4"/>
    <dgm:cxn modelId="{F3E5865C-32CB-A541-B56E-207E49EB27D5}" srcId="{153F9E81-90E0-4542-8172-EB40F854279E}" destId="{5994033D-6A4E-D347-822B-518920CDD117}" srcOrd="1" destOrd="0" parTransId="{7705C43D-C593-AA4F-BFBD-FA28CB65F821}" sibTransId="{A24908DD-6CF0-4C47-B8A6-F08CF925A5C0}"/>
    <dgm:cxn modelId="{14B0526F-8BD4-2E47-9CF6-153E5BEFE73A}" type="presOf" srcId="{41A4EF55-34F3-A04C-A590-F642026A5EF9}" destId="{33E9A998-E56D-A94F-BA50-1D8F38F87E9E}" srcOrd="0" destOrd="0" presId="urn:microsoft.com/office/officeart/2005/8/layout/cycle4"/>
    <dgm:cxn modelId="{F31B0B74-8435-A64B-A3AD-D83E360BEB09}" type="presOf" srcId="{153F9E81-90E0-4542-8172-EB40F854279E}" destId="{D2AEFFC1-CFD2-3A4C-BE81-5F13BE99096E}" srcOrd="0" destOrd="0" presId="urn:microsoft.com/office/officeart/2005/8/layout/cycle4"/>
    <dgm:cxn modelId="{889DFA5A-DEAA-D14D-9E7B-6A4CEAD06BF0}" type="presOf" srcId="{01033BDC-AED1-614F-903C-5733394712B3}" destId="{800C3496-011D-6D4A-A0BE-888ABED8721A}" srcOrd="0" destOrd="0" presId="urn:microsoft.com/office/officeart/2005/8/layout/cycle4"/>
    <dgm:cxn modelId="{46A94A89-C688-1C40-8B8C-BF044A68375B}" srcId="{153F9E81-90E0-4542-8172-EB40F854279E}" destId="{01033BDC-AED1-614F-903C-5733394712B3}" srcOrd="2" destOrd="0" parTransId="{31D0B0B5-13B9-9142-967F-387DC87573FC}" sibTransId="{752841E3-FD0F-A74C-BFDA-B4F65143405D}"/>
    <dgm:cxn modelId="{06EF94A2-2347-5D4C-91CA-B2E78CF9E784}" srcId="{153F9E81-90E0-4542-8172-EB40F854279E}" destId="{41A4EF55-34F3-A04C-A590-F642026A5EF9}" srcOrd="0" destOrd="0" parTransId="{86250C57-5D18-2E49-AAC2-2C3B02F94907}" sibTransId="{00652541-4945-A342-AAF6-A2FB39519303}"/>
    <dgm:cxn modelId="{05F2B960-C7C8-2A48-A0E0-762B6EA4FADD}" type="presParOf" srcId="{D2AEFFC1-CFD2-3A4C-BE81-5F13BE99096E}" destId="{83F1F43F-463F-724F-A060-DCE6F74D5839}" srcOrd="0" destOrd="0" presId="urn:microsoft.com/office/officeart/2005/8/layout/cycle4"/>
    <dgm:cxn modelId="{E2244D48-2945-A54D-9859-CA88B6CEAD07}" type="presParOf" srcId="{83F1F43F-463F-724F-A060-DCE6F74D5839}" destId="{D9747773-009B-5A4D-898B-A38002667A7C}" srcOrd="0" destOrd="0" presId="urn:microsoft.com/office/officeart/2005/8/layout/cycle4"/>
    <dgm:cxn modelId="{5C5A519C-972B-FB41-9215-A2017BEAAFB8}" type="presParOf" srcId="{D2AEFFC1-CFD2-3A4C-BE81-5F13BE99096E}" destId="{C5DA7855-C6F2-D64E-B4AE-E7E3ACDDB8AA}" srcOrd="1" destOrd="0" presId="urn:microsoft.com/office/officeart/2005/8/layout/cycle4"/>
    <dgm:cxn modelId="{D8E3FB26-7588-9D48-98DF-DE1E89BFB78A}" type="presParOf" srcId="{C5DA7855-C6F2-D64E-B4AE-E7E3ACDDB8AA}" destId="{33E9A998-E56D-A94F-BA50-1D8F38F87E9E}" srcOrd="0" destOrd="0" presId="urn:microsoft.com/office/officeart/2005/8/layout/cycle4"/>
    <dgm:cxn modelId="{7A2646CF-A7B0-B645-8B89-33C092B4F7EC}" type="presParOf" srcId="{C5DA7855-C6F2-D64E-B4AE-E7E3ACDDB8AA}" destId="{1FD9D4E3-AB74-EB46-981E-82127663D741}" srcOrd="1" destOrd="0" presId="urn:microsoft.com/office/officeart/2005/8/layout/cycle4"/>
    <dgm:cxn modelId="{0BF8B94B-A2DA-0444-BE79-9A73318B49EB}" type="presParOf" srcId="{C5DA7855-C6F2-D64E-B4AE-E7E3ACDDB8AA}" destId="{800C3496-011D-6D4A-A0BE-888ABED8721A}" srcOrd="2" destOrd="0" presId="urn:microsoft.com/office/officeart/2005/8/layout/cycle4"/>
    <dgm:cxn modelId="{F4A7B629-D857-824D-AA8D-9A955FBBEBA2}" type="presParOf" srcId="{C5DA7855-C6F2-D64E-B4AE-E7E3ACDDB8AA}" destId="{E21A3AF4-EDAF-8542-882D-4F1218E408F0}" srcOrd="3" destOrd="0" presId="urn:microsoft.com/office/officeart/2005/8/layout/cycle4"/>
    <dgm:cxn modelId="{9BCA10BD-5500-3046-83D1-15794C110B49}" type="presParOf" srcId="{C5DA7855-C6F2-D64E-B4AE-E7E3ACDDB8AA}" destId="{A145AA85-640B-FB43-9AB4-BAF749CC14E6}" srcOrd="4" destOrd="0" presId="urn:microsoft.com/office/officeart/2005/8/layout/cycle4"/>
    <dgm:cxn modelId="{3DF73700-D2AC-994E-8233-419ED2EA535A}" type="presParOf" srcId="{D2AEFFC1-CFD2-3A4C-BE81-5F13BE99096E}" destId="{EE1076DF-BD4D-8E40-97C1-D85761A20915}" srcOrd="2" destOrd="0" presId="urn:microsoft.com/office/officeart/2005/8/layout/cycle4"/>
    <dgm:cxn modelId="{E75AF071-6B17-BE45-8E73-8CC022011B39}" type="presParOf" srcId="{D2AEFFC1-CFD2-3A4C-BE81-5F13BE99096E}" destId="{B77B6DAB-7227-2742-A348-D5E89FD04B1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9A998-E56D-A94F-BA50-1D8F38F87E9E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accent1"/>
              </a:solidFill>
            </a:rPr>
            <a:t>Fast Time to </a:t>
          </a:r>
          <a:r>
            <a:rPr lang="en-GB" sz="1700" b="1" kern="1200" dirty="0">
              <a:ln>
                <a:noFill/>
              </a:ln>
              <a:solidFill>
                <a:schemeClr val="accent1"/>
              </a:solidFill>
            </a:rPr>
            <a:t>Market</a:t>
          </a:r>
          <a:r>
            <a:rPr lang="en-GB" sz="1700" b="1" kern="1200" dirty="0">
              <a:solidFill>
                <a:schemeClr val="accent1"/>
              </a:solidFill>
            </a:rPr>
            <a:t> even with completely new Ideas </a:t>
          </a:r>
        </a:p>
      </dsp:txBody>
      <dsp:txXfrm>
        <a:off x="2350740" y="996074"/>
        <a:ext cx="1659072" cy="1659072"/>
      </dsp:txXfrm>
    </dsp:sp>
    <dsp:sp modelId="{1FD9D4E3-AB74-EB46-981E-82127663D741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Ability to Bring Innovation to Life</a:t>
          </a:r>
        </a:p>
      </dsp:txBody>
      <dsp:txXfrm rot="-5400000">
        <a:off x="4118186" y="996074"/>
        <a:ext cx="1659072" cy="1659072"/>
      </dsp:txXfrm>
    </dsp:sp>
    <dsp:sp modelId="{800C3496-011D-6D4A-A0BE-888ABED8721A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rgbClr val="FF98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Strong Supply chain support through reputation</a:t>
          </a:r>
        </a:p>
      </dsp:txBody>
      <dsp:txXfrm rot="10800000">
        <a:off x="4118186" y="2763520"/>
        <a:ext cx="1659072" cy="1659072"/>
      </dsp:txXfrm>
    </dsp:sp>
    <dsp:sp modelId="{E21A3AF4-EDAF-8542-882D-4F1218E408F0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Strong Independent Financial Support</a:t>
          </a:r>
        </a:p>
      </dsp:txBody>
      <dsp:txXfrm rot="5400000">
        <a:off x="2350740" y="2763520"/>
        <a:ext cx="1659072" cy="1659072"/>
      </dsp:txXfrm>
    </dsp:sp>
    <dsp:sp modelId="{EE1076DF-BD4D-8E40-97C1-D85761A20915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B6DAB-7227-2742-A348-D5E89FD04B1C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7787ED5-DAB4-4120-9C12-4D51BF362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2AEC08-26FC-41A9-BFB7-F5CC2D515C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51873-A9A6-45A7-B175-7AF8E1ED9A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A1C7B7-6B7F-4AE4-B73C-605792DACB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A5E2F6-CAB2-43AD-9DEE-FF1FA2FA48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763D2-DF12-45E4-B77B-0D6ABD8EB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34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509FC-6C02-E84A-8402-78BE282865A0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9E0C0-1297-AF41-913B-21AB64F14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2C31BA-67D8-413F-A5DD-028125073D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A4327B-DE68-4E81-9C19-86E966EA51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37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DB6C57-D709-2B47-93A4-80627D6B3D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28" y="549728"/>
            <a:ext cx="10940143" cy="5758543"/>
          </a:xfrm>
        </p:spPr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1435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DB6C57-D709-2B47-93A4-80627D6B3D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20" y="724322"/>
            <a:ext cx="5410880" cy="5409355"/>
          </a:xfrm>
        </p:spPr>
        <p:txBody>
          <a:bodyPr/>
          <a:lstStyle/>
          <a:p>
            <a:endParaRPr kumimoji="1"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9FDEBC9-DA76-AB41-9119-1600E6C4F1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7629" y="4169229"/>
            <a:ext cx="5584370" cy="1964448"/>
          </a:xfrm>
        </p:spPr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8475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1534-9D13-43E9-BC8B-5694C285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37" y="308698"/>
            <a:ext cx="5238313" cy="853352"/>
          </a:xfrm>
        </p:spPr>
        <p:txBody>
          <a:bodyPr rtlCol="0">
            <a:noAutofit/>
          </a:bodyPr>
          <a:lstStyle>
            <a:lvl1pPr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A8573-17E8-4191-86F9-ABE0BA27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4EC00-990C-4FDE-BA33-21B6DB114333}" type="datetime1">
              <a:rPr lang="en-GB" noProof="0" smtClean="0"/>
              <a:t>25/03/2025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92FA6-D8B1-4403-B9DD-E60A4F35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2CB2D-6860-4817-B66C-9C44DC4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C82E0-1F49-4A07-A8B3-E2F2CBAC0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737" y="979487"/>
            <a:ext cx="3581400" cy="365126"/>
          </a:xfrm>
        </p:spPr>
        <p:txBody>
          <a:bodyPr rtlCol="0">
            <a:no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0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720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A4327B-DE68-4E81-9C19-86E966EA51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530902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90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A4327B-DE68-4E81-9C19-86E966EA51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8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321142-920B-4ED8-90EB-3C9765B57F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33825"/>
            <a:ext cx="4064000" cy="23717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E93FD16A-A159-4B28-AD1E-6CEC283CE5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0" y="3933825"/>
            <a:ext cx="4064000" cy="23717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622111C-CB5E-420D-917F-0D4D859FDB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0" y="3933825"/>
            <a:ext cx="4064000" cy="2371725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03D79A9-A30A-4EA6-B4BD-FFD561B2BF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5442" y="1"/>
            <a:ext cx="4826558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4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197C41E-2A96-4401-AB4A-58A9E9BD1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1228726"/>
            <a:ext cx="6931685" cy="553402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D763DC3-0DCA-40CD-A82F-02DF3C5DAF0F}"/>
              </a:ext>
            </a:extLst>
          </p:cNvPr>
          <p:cNvSpPr/>
          <p:nvPr userDrawn="1"/>
        </p:nvSpPr>
        <p:spPr>
          <a:xfrm>
            <a:off x="6472237" y="0"/>
            <a:ext cx="523875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58C9E88-831D-45D6-950E-B08A757F3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028825"/>
            <a:ext cx="5572125" cy="3771901"/>
          </a:xfrm>
          <a:effectLst>
            <a:innerShdw blurRad="190500">
              <a:prstClr val="black">
                <a:alpha val="20000"/>
              </a:prstClr>
            </a:innerShdw>
          </a:effec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60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D8B17B-5720-1045-8254-823C17FB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2942" y="3624942"/>
            <a:ext cx="6466115" cy="3233058"/>
          </a:xfrm>
          <a:custGeom>
            <a:avLst/>
            <a:gdLst>
              <a:gd name="connsiteX0" fmla="*/ 0 w 4789488"/>
              <a:gd name="connsiteY0" fmla="*/ 2394744 h 4789488"/>
              <a:gd name="connsiteX1" fmla="*/ 2394744 w 4789488"/>
              <a:gd name="connsiteY1" fmla="*/ 0 h 4789488"/>
              <a:gd name="connsiteX2" fmla="*/ 4789488 w 4789488"/>
              <a:gd name="connsiteY2" fmla="*/ 2394744 h 4789488"/>
              <a:gd name="connsiteX3" fmla="*/ 3592116 w 4789488"/>
              <a:gd name="connsiteY3" fmla="*/ 2394744 h 4789488"/>
              <a:gd name="connsiteX4" fmla="*/ 2394744 w 4789488"/>
              <a:gd name="connsiteY4" fmla="*/ 1197372 h 4789488"/>
              <a:gd name="connsiteX5" fmla="*/ 1197372 w 4789488"/>
              <a:gd name="connsiteY5" fmla="*/ 2394744 h 4789488"/>
              <a:gd name="connsiteX6" fmla="*/ 0 w 4789488"/>
              <a:gd name="connsiteY6" fmla="*/ 2394744 h 4789488"/>
              <a:gd name="connsiteX0" fmla="*/ 0 w 4789488"/>
              <a:gd name="connsiteY0" fmla="*/ 2394744 h 2394744"/>
              <a:gd name="connsiteX1" fmla="*/ 2394744 w 4789488"/>
              <a:gd name="connsiteY1" fmla="*/ 0 h 2394744"/>
              <a:gd name="connsiteX2" fmla="*/ 4789488 w 4789488"/>
              <a:gd name="connsiteY2" fmla="*/ 2394744 h 2394744"/>
              <a:gd name="connsiteX3" fmla="*/ 3592116 w 4789488"/>
              <a:gd name="connsiteY3" fmla="*/ 2394744 h 2394744"/>
              <a:gd name="connsiteX4" fmla="*/ 2405630 w 4789488"/>
              <a:gd name="connsiteY4" fmla="*/ 1915829 h 2394744"/>
              <a:gd name="connsiteX5" fmla="*/ 1197372 w 4789488"/>
              <a:gd name="connsiteY5" fmla="*/ 2394744 h 2394744"/>
              <a:gd name="connsiteX6" fmla="*/ 0 w 4789488"/>
              <a:gd name="connsiteY6" fmla="*/ 2394744 h 2394744"/>
              <a:gd name="connsiteX0" fmla="*/ 0 w 4789488"/>
              <a:gd name="connsiteY0" fmla="*/ 2394744 h 2394744"/>
              <a:gd name="connsiteX1" fmla="*/ 2394744 w 4789488"/>
              <a:gd name="connsiteY1" fmla="*/ 0 h 2394744"/>
              <a:gd name="connsiteX2" fmla="*/ 4789488 w 4789488"/>
              <a:gd name="connsiteY2" fmla="*/ 2394744 h 2394744"/>
              <a:gd name="connsiteX3" fmla="*/ 3592116 w 4789488"/>
              <a:gd name="connsiteY3" fmla="*/ 2394744 h 2394744"/>
              <a:gd name="connsiteX4" fmla="*/ 1197372 w 4789488"/>
              <a:gd name="connsiteY4" fmla="*/ 2394744 h 2394744"/>
              <a:gd name="connsiteX5" fmla="*/ 0 w 4789488"/>
              <a:gd name="connsiteY5" fmla="*/ 2394744 h 239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88" h="2394744">
                <a:moveTo>
                  <a:pt x="0" y="2394744"/>
                </a:moveTo>
                <a:cubicBezTo>
                  <a:pt x="0" y="1072163"/>
                  <a:pt x="1072163" y="0"/>
                  <a:pt x="2394744" y="0"/>
                </a:cubicBezTo>
                <a:cubicBezTo>
                  <a:pt x="3717325" y="0"/>
                  <a:pt x="4789488" y="1072163"/>
                  <a:pt x="4789488" y="2394744"/>
                </a:cubicBezTo>
                <a:lnTo>
                  <a:pt x="3592116" y="2394744"/>
                </a:lnTo>
                <a:lnTo>
                  <a:pt x="1197372" y="2394744"/>
                </a:lnTo>
                <a:lnTo>
                  <a:pt x="0" y="2394744"/>
                </a:lnTo>
                <a:close/>
              </a:path>
            </a:pathLst>
          </a:cu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031E548-D6CC-734F-A5A0-376B2A7BD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8531" y="1022577"/>
            <a:ext cx="1883909" cy="1883909"/>
          </a:xfrm>
          <a:prstGeom prst="ellipse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7" name="그림 개체 틀 5">
            <a:extLst>
              <a:ext uri="{FF2B5EF4-FFF2-40B4-BE49-F238E27FC236}">
                <a16:creationId xmlns:a16="http://schemas.microsoft.com/office/drawing/2014/main" id="{4F6D2244-4CA9-D741-81DE-7E3D504796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033" y="2906486"/>
            <a:ext cx="1883909" cy="1883909"/>
          </a:xfrm>
          <a:prstGeom prst="ellipse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FC287EE0-E9DC-8D43-A70E-92C3CB5E4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9057" y="2906486"/>
            <a:ext cx="1883909" cy="1883909"/>
          </a:xfrm>
          <a:prstGeom prst="ellipse">
            <a:avLst/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9839FF0-CE17-C546-BF57-DADC9CFCC3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9562" y="1022576"/>
            <a:ext cx="1883909" cy="1883909"/>
          </a:xfrm>
          <a:prstGeom prst="ellipse">
            <a:avLst/>
          </a:prstGeom>
        </p:spPr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5099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DB6C57-D709-2B47-93A4-80627D6B3D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429" y="315684"/>
            <a:ext cx="5029200" cy="4757057"/>
          </a:xfrm>
        </p:spPr>
        <p:txBody>
          <a:bodyPr/>
          <a:lstStyle/>
          <a:p>
            <a:endParaRPr kumimoji="1" lang="ko-KR" alt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844391D-371D-6947-834C-EC32CDFE05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599" y="315684"/>
            <a:ext cx="5029200" cy="4757057"/>
          </a:xfrm>
        </p:spPr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74348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D50B7E4-8D31-4383-82AE-92FA0D35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67A95B-FA59-4591-A858-31060F9F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A820BA-131C-40EF-B70B-D6A644FAE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4889-B521-465B-94F0-DC4FF683908E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3B2D5C-51D9-4FC1-B52C-9A38A0AF6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274A80-491B-4514-BA92-97DD2C0A3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A383-DA1B-48B6-9792-22712DFA32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3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5" r:id="rId5"/>
    <p:sldLayoutId id="2147483654" r:id="rId6"/>
    <p:sldLayoutId id="2147483653" r:id="rId7"/>
    <p:sldLayoutId id="2147483656" r:id="rId8"/>
    <p:sldLayoutId id="2147483657" r:id="rId9"/>
    <p:sldLayoutId id="2147483659" r:id="rId10"/>
    <p:sldLayoutId id="2147483660" r:id="rId11"/>
    <p:sldLayoutId id="2147483662" r:id="rId12"/>
    <p:sldLayoutId id="214748366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jpe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1781C78F-5FB8-4751-BD0B-8FD2170A8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128DFA-FEF1-4452-96BA-4E26CBFDE86F}"/>
              </a:ext>
            </a:extLst>
          </p:cNvPr>
          <p:cNvSpPr/>
          <p:nvPr/>
        </p:nvSpPr>
        <p:spPr>
          <a:xfrm>
            <a:off x="263702" y="226031"/>
            <a:ext cx="11664596" cy="64059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8000">
                <a:schemeClr val="accent1">
                  <a:alpha val="82000"/>
                </a:schemeClr>
              </a:gs>
              <a:gs pos="80000">
                <a:schemeClr val="accent1">
                  <a:lumMod val="7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25D861-5F87-4019-9E5E-C2C03C187540}"/>
              </a:ext>
            </a:extLst>
          </p:cNvPr>
          <p:cNvSpPr/>
          <p:nvPr/>
        </p:nvSpPr>
        <p:spPr>
          <a:xfrm>
            <a:off x="7154237" y="2310905"/>
            <a:ext cx="380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Products Manufacturing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0795-2CFF-48EB-9AA2-E060BC843A96}"/>
              </a:ext>
            </a:extLst>
          </p:cNvPr>
          <p:cNvSpPr txBox="1"/>
          <p:nvPr/>
        </p:nvSpPr>
        <p:spPr>
          <a:xfrm>
            <a:off x="7154240" y="2680237"/>
            <a:ext cx="49281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KTC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Kan Tsang Group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097F7-B837-7A43-8FE1-B8CAC6C596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34" y="1741262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1781C78F-5FB8-4751-BD0B-8FD2170A8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128DFA-FEF1-4452-96BA-4E26CBFDE86F}"/>
              </a:ext>
            </a:extLst>
          </p:cNvPr>
          <p:cNvSpPr/>
          <p:nvPr/>
        </p:nvSpPr>
        <p:spPr>
          <a:xfrm>
            <a:off x="263702" y="226031"/>
            <a:ext cx="11664596" cy="64059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8000">
                <a:schemeClr val="accent1">
                  <a:alpha val="82000"/>
                </a:schemeClr>
              </a:gs>
              <a:gs pos="80000">
                <a:schemeClr val="accent1">
                  <a:lumMod val="7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25D861-5F87-4019-9E5E-C2C03C187540}"/>
              </a:ext>
            </a:extLst>
          </p:cNvPr>
          <p:cNvSpPr/>
          <p:nvPr/>
        </p:nvSpPr>
        <p:spPr>
          <a:xfrm>
            <a:off x="7154237" y="2310905"/>
            <a:ext cx="380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Products Manufacturing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0795-2CFF-48EB-9AA2-E060BC843A96}"/>
              </a:ext>
            </a:extLst>
          </p:cNvPr>
          <p:cNvSpPr txBox="1"/>
          <p:nvPr/>
        </p:nvSpPr>
        <p:spPr>
          <a:xfrm>
            <a:off x="7154240" y="2680237"/>
            <a:ext cx="4928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2. R&amp;D Center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9A5B4B-0819-F44B-AED1-2E45A4A44D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34" y="1741262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B9B5E3-8757-A94F-A01E-11A87FE8CD55}"/>
              </a:ext>
            </a:extLst>
          </p:cNvPr>
          <p:cNvSpPr txBox="1"/>
          <p:nvPr/>
        </p:nvSpPr>
        <p:spPr>
          <a:xfrm>
            <a:off x="888630" y="4563895"/>
            <a:ext cx="5109005" cy="177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4000" b="1" kern="1200">
                <a:latin typeface="+mj-lt"/>
                <a:ea typeface="+mj-ea"/>
                <a:cs typeface="+mj-cs"/>
              </a:rPr>
              <a:t>Open workspace and Staff Training facilities</a:t>
            </a:r>
            <a:endParaRPr kumimoji="1" lang="en-US" altLang="ko-KR" sz="40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CA108CED-EDDA-D246-A708-70B4C0EBC0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078FF395-D660-9A4D-92E4-11C9374F93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4746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44992A-B33D-427E-9141-47EA439181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6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C895DCD5-2B0B-40C8-A70E-A6B8DC410A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F41F2-C42C-48F5-9754-C037F0F047C5}"/>
              </a:ext>
            </a:extLst>
          </p:cNvPr>
          <p:cNvSpPr txBox="1"/>
          <p:nvPr/>
        </p:nvSpPr>
        <p:spPr>
          <a:xfrm>
            <a:off x="4349611" y="2510542"/>
            <a:ext cx="3618284" cy="1829813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Engineering Team consisting of 20+ people including Mechanical, Electrical Software, and Production engineers 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2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A picture containing indoor, electronic&#10;&#10;Description automatically generated">
            <a:extLst>
              <a:ext uri="{FF2B5EF4-FFF2-40B4-BE49-F238E27FC236}">
                <a16:creationId xmlns:a16="http://schemas.microsoft.com/office/drawing/2014/main" id="{82D0FA48-7E1F-4D0B-8658-6A9061553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" y="-4"/>
            <a:ext cx="12192000" cy="6855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7C8F6-0511-4CA0-9E5A-AEE4AC9434C5}"/>
              </a:ext>
            </a:extLst>
          </p:cNvPr>
          <p:cNvSpPr txBox="1"/>
          <p:nvPr/>
        </p:nvSpPr>
        <p:spPr>
          <a:xfrm>
            <a:off x="4654295" y="4522156"/>
            <a:ext cx="5609222" cy="13632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Fully equipped R&amp;D Center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picture containing wall, indoor, table, room&#10;&#10;Description automatically generated">
            <a:extLst>
              <a:ext uri="{FF2B5EF4-FFF2-40B4-BE49-F238E27FC236}">
                <a16:creationId xmlns:a16="http://schemas.microsoft.com/office/drawing/2014/main" id="{530F4C4A-03B0-4128-9E0B-7976D751B8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Picture 4" descr="A picture containing indoor, ceiling, stall, bathroom&#10;&#10;Description automatically generated">
            <a:extLst>
              <a:ext uri="{FF2B5EF4-FFF2-40B4-BE49-F238E27FC236}">
                <a16:creationId xmlns:a16="http://schemas.microsoft.com/office/drawing/2014/main" id="{FA2EB230-875F-41D3-A525-E2980A8C6E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288332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6" descr="A picture containing text, appliance, floor, indoor&#10;&#10;Description automatically generated">
            <a:extLst>
              <a:ext uri="{FF2B5EF4-FFF2-40B4-BE49-F238E27FC236}">
                <a16:creationId xmlns:a16="http://schemas.microsoft.com/office/drawing/2014/main" id="{4F08007A-CA93-4640-944B-2CBC6E44A6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EA41B21-C770-4EF7-A135-1E4FFEB3B3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918761" y="-4330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876A8-DA80-426C-8DAD-9D9C0EF3BDB0}"/>
              </a:ext>
            </a:extLst>
          </p:cNvPr>
          <p:cNvSpPr txBox="1"/>
          <p:nvPr/>
        </p:nvSpPr>
        <p:spPr>
          <a:xfrm>
            <a:off x="1163782" y="604058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Shielded Chamber </a:t>
            </a:r>
            <a:endParaRPr lang="en-US"/>
          </a:p>
          <a:p>
            <a:r>
              <a:rPr lang="en-US" dirty="0"/>
              <a:t>For RF testing</a:t>
            </a:r>
            <a:endParaRPr lang="en-US" dirty="0">
              <a:cs typeface="Noto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2363C-6250-45AD-B446-76DFE3507537}"/>
              </a:ext>
            </a:extLst>
          </p:cNvPr>
          <p:cNvSpPr txBox="1"/>
          <p:nvPr/>
        </p:nvSpPr>
        <p:spPr>
          <a:xfrm>
            <a:off x="9187295" y="286269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Frequency Response</a:t>
            </a:r>
          </a:p>
          <a:p>
            <a:r>
              <a:rPr lang="en-US" dirty="0">
                <a:cs typeface="Noto Sans"/>
              </a:rPr>
              <a:t>Analyzer</a:t>
            </a:r>
          </a:p>
        </p:txBody>
      </p:sp>
    </p:spTree>
    <p:extLst>
      <p:ext uri="{BB962C8B-B14F-4D97-AF65-F5344CB8AC3E}">
        <p14:creationId xmlns:p14="http://schemas.microsoft.com/office/powerpoint/2010/main" val="339886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D92F589-314A-D84D-8E92-3BCA663809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88" y="466438"/>
            <a:ext cx="11321024" cy="5841834"/>
          </a:xfrm>
        </p:spPr>
      </p:pic>
      <p:sp>
        <p:nvSpPr>
          <p:cNvPr id="5" name="직각 삼각형[R] 4">
            <a:extLst>
              <a:ext uri="{FF2B5EF4-FFF2-40B4-BE49-F238E27FC236}">
                <a16:creationId xmlns:a16="http://schemas.microsoft.com/office/drawing/2014/main" id="{A4568A88-FEDC-2540-B0F4-6D27F1E98F0E}"/>
              </a:ext>
            </a:extLst>
          </p:cNvPr>
          <p:cNvSpPr/>
          <p:nvPr/>
        </p:nvSpPr>
        <p:spPr>
          <a:xfrm flipH="1">
            <a:off x="5918200" y="3594099"/>
            <a:ext cx="6273800" cy="3187699"/>
          </a:xfrm>
          <a:prstGeom prst="rtTriangle">
            <a:avLst/>
          </a:prstGeom>
          <a:solidFill>
            <a:schemeClr val="accent5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D8A6E-8527-DC46-B0D4-4B32DB4E5E67}"/>
              </a:ext>
            </a:extLst>
          </p:cNvPr>
          <p:cNvSpPr txBox="1"/>
          <p:nvPr/>
        </p:nvSpPr>
        <p:spPr>
          <a:xfrm>
            <a:off x="8242300" y="5473700"/>
            <a:ext cx="362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oto Sans SemiCondensed ExtraBo" panose="020B0502040504020204" pitchFamily="34" charset="0"/>
                <a:ea typeface="Noto Sans SemiCondensed ExtraBo" panose="020B0502040504020204" pitchFamily="34" charset="0"/>
                <a:cs typeface="Noto Sans SemiCondensed ExtraBo" panose="020B0502040504020204" pitchFamily="34" charset="0"/>
              </a:rPr>
              <a:t>Fully Shielded Anechoic Chamber @&lt;20dBA</a:t>
            </a:r>
          </a:p>
          <a:p>
            <a:pPr algn="r"/>
            <a:endParaRPr kumimoji="1" lang="ko-KR" altLang="en-US" sz="2400" b="1" dirty="0">
              <a:solidFill>
                <a:schemeClr val="bg2">
                  <a:lumMod val="20000"/>
                  <a:lumOff val="80000"/>
                </a:schemeClr>
              </a:solidFill>
              <a:latin typeface="Noto Sans SemiCondensed ExtraBo" panose="020B0502040504020204" pitchFamily="34" charset="0"/>
              <a:cs typeface="Noto Sans SemiCondensed ExtraBo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5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1781C78F-5FB8-4751-BD0B-8FD2170A8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128DFA-FEF1-4452-96BA-4E26CBFDE86F}"/>
              </a:ext>
            </a:extLst>
          </p:cNvPr>
          <p:cNvSpPr/>
          <p:nvPr/>
        </p:nvSpPr>
        <p:spPr>
          <a:xfrm>
            <a:off x="263702" y="226031"/>
            <a:ext cx="11664596" cy="64059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8000">
                <a:schemeClr val="accent1">
                  <a:alpha val="82000"/>
                </a:schemeClr>
              </a:gs>
              <a:gs pos="80000">
                <a:schemeClr val="accent1">
                  <a:lumMod val="7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25D861-5F87-4019-9E5E-C2C03C187540}"/>
              </a:ext>
            </a:extLst>
          </p:cNvPr>
          <p:cNvSpPr/>
          <p:nvPr/>
        </p:nvSpPr>
        <p:spPr>
          <a:xfrm>
            <a:off x="7154237" y="2310905"/>
            <a:ext cx="380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Products Manufacturing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0795-2CFF-48EB-9AA2-E060BC843A96}"/>
              </a:ext>
            </a:extLst>
          </p:cNvPr>
          <p:cNvSpPr txBox="1"/>
          <p:nvPr/>
        </p:nvSpPr>
        <p:spPr>
          <a:xfrm>
            <a:off x="7154240" y="2680237"/>
            <a:ext cx="4928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3. Products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B954A1-C127-B84D-8177-4CF6DBDE39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34" y="1741262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26E6922-F59F-461F-A58B-E66F0B156CD9}"/>
              </a:ext>
            </a:extLst>
          </p:cNvPr>
          <p:cNvSpPr txBox="1"/>
          <p:nvPr/>
        </p:nvSpPr>
        <p:spPr>
          <a:xfrm>
            <a:off x="1803662" y="5118754"/>
            <a:ext cx="8584676" cy="10443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Clocks and DABs</a:t>
            </a:r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7" descr="Graphical user interface&#10;&#10;Description automatically generated">
            <a:extLst>
              <a:ext uri="{FF2B5EF4-FFF2-40B4-BE49-F238E27FC236}">
                <a16:creationId xmlns:a16="http://schemas.microsoft.com/office/drawing/2014/main" id="{C6FD7E79-4465-4755-A97A-115BFEBC4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图片 6" descr="A picture containing monitor, electronics, clock radio&#10;&#10;Description automatically generated">
            <a:extLst>
              <a:ext uri="{FF2B5EF4-FFF2-40B4-BE49-F238E27FC236}">
                <a16:creationId xmlns:a16="http://schemas.microsoft.com/office/drawing/2014/main" id="{1D9FD315-F054-4FF9-9E56-672EE86CC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图片 9" descr="A picture containing indoor, electronics, microwave, oven&#10;&#10;Description automatically generated">
            <a:extLst>
              <a:ext uri="{FF2B5EF4-FFF2-40B4-BE49-F238E27FC236}">
                <a16:creationId xmlns:a16="http://schemas.microsoft.com/office/drawing/2014/main" id="{B61A60F3-4AAD-450E-9FAB-4DF495E05C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6657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A03A69-2439-F4E3-ECAE-F1D33946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906780"/>
            <a:ext cx="5067300" cy="480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9346CE-1444-4896-B187-2E1E7B489101}"/>
              </a:ext>
            </a:extLst>
          </p:cNvPr>
          <p:cNvSpPr txBox="1"/>
          <p:nvPr/>
        </p:nvSpPr>
        <p:spPr>
          <a:xfrm>
            <a:off x="4143349" y="2756140"/>
            <a:ext cx="3618284" cy="1345720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Cordless Phones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88ACD-FB21-B334-5992-46B83121C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510" y="1275080"/>
            <a:ext cx="4711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, black, loudspeaker&#10;&#10;Description automatically generated">
            <a:extLst>
              <a:ext uri="{FF2B5EF4-FFF2-40B4-BE49-F238E27FC236}">
                <a16:creationId xmlns:a16="http://schemas.microsoft.com/office/drawing/2014/main" id="{2CF723C2-1878-4279-A9C3-1BD02F28A4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58" y="1571762"/>
            <a:ext cx="1950667" cy="30090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D2BC45EC-B5EE-4FB7-A149-3EB1613C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71" y="1317742"/>
            <a:ext cx="3517120" cy="35171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F0A667-5A70-47D5-9954-BCDF70198075}"/>
              </a:ext>
            </a:extLst>
          </p:cNvPr>
          <p:cNvSpPr txBox="1"/>
          <p:nvPr/>
        </p:nvSpPr>
        <p:spPr>
          <a:xfrm>
            <a:off x="3774141" y="188258"/>
            <a:ext cx="57284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Bluetooth Speakers</a:t>
            </a:r>
            <a:endParaRPr lang="en-US" sz="3200" dirty="0">
              <a:cs typeface="Noto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6B338-8869-29C9-49E3-9126A92B49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359" y="1666066"/>
            <a:ext cx="3286313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B095EE-32CE-C54F-B6F5-1C6E1DF0D0AE}"/>
              </a:ext>
            </a:extLst>
          </p:cNvPr>
          <p:cNvSpPr txBox="1"/>
          <p:nvPr/>
        </p:nvSpPr>
        <p:spPr>
          <a:xfrm>
            <a:off x="658303" y="5200879"/>
            <a:ext cx="10888156" cy="80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latin typeface="+mj-lt"/>
                <a:ea typeface="+mj-ea"/>
                <a:cs typeface="+mj-cs"/>
              </a:rPr>
              <a:t>Heaphones, Active No</a:t>
            </a:r>
            <a:r>
              <a:rPr lang="en-US" sz="2400" dirty="0">
                <a:latin typeface="+mj-lt"/>
                <a:ea typeface="+mj-ea"/>
                <a:cs typeface="+mj-cs"/>
              </a:rPr>
              <a:t>ise Cancelling Heaphones and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Truewireless Earbuds</a:t>
            </a: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21">
            <a:extLst>
              <a:ext uri="{FF2B5EF4-FFF2-40B4-BE49-F238E27FC236}">
                <a16:creationId xmlns:a16="http://schemas.microsoft.com/office/drawing/2014/main" id="{86B12AF6-ADD1-7649-B7D0-54A92367BF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78" y="441319"/>
            <a:ext cx="1227852" cy="1306698"/>
          </a:xfrm>
          <a:prstGeom prst="rect">
            <a:avLst/>
          </a:prstGeom>
        </p:spPr>
      </p:pic>
      <p:sp>
        <p:nvSpPr>
          <p:cNvPr id="58" name="Right Triangle 61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63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ight Triangle 65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7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9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22">
            <a:extLst>
              <a:ext uri="{FF2B5EF4-FFF2-40B4-BE49-F238E27FC236}">
                <a16:creationId xmlns:a16="http://schemas.microsoft.com/office/drawing/2014/main" id="{E58C8029-CCBC-AB48-A69A-F91DA9A50D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106" y="838606"/>
            <a:ext cx="1077798" cy="1845611"/>
          </a:xfrm>
          <a:prstGeom prst="rect">
            <a:avLst/>
          </a:prstGeom>
        </p:spPr>
      </p:pic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1">
            <a:extLst>
              <a:ext uri="{FF2B5EF4-FFF2-40B4-BE49-F238E27FC236}">
                <a16:creationId xmlns:a16="http://schemas.microsoft.com/office/drawing/2014/main" id="{1F361D5D-5F89-4D4D-82CE-C1C1177BA9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58" y="3037579"/>
            <a:ext cx="1554016" cy="1554016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Triangle 77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3">
            <a:extLst>
              <a:ext uri="{FF2B5EF4-FFF2-40B4-BE49-F238E27FC236}">
                <a16:creationId xmlns:a16="http://schemas.microsoft.com/office/drawing/2014/main" id="{96D95E1C-60D2-594C-BE87-9E72110973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350" y="1370448"/>
            <a:ext cx="1782552" cy="1762005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3E833CB4-EF8D-2F41-8F0A-51C344CC49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805" y="2220735"/>
            <a:ext cx="3199574" cy="3177681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24">
            <a:extLst>
              <a:ext uri="{FF2B5EF4-FFF2-40B4-BE49-F238E27FC236}">
                <a16:creationId xmlns:a16="http://schemas.microsoft.com/office/drawing/2014/main" id="{7CD63F15-31D3-EA47-8DAC-96BE88DE38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341" y="2265082"/>
            <a:ext cx="1910382" cy="2288408"/>
          </a:xfrm>
          <a:prstGeom prst="rect">
            <a:avLst/>
          </a:prstGeom>
        </p:spPr>
      </p:pic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FC0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4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156C395-893F-034A-9C08-8FE178BAAE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39AFE-77A6-294C-9D8B-C47C498BB7CF}"/>
              </a:ext>
            </a:extLst>
          </p:cNvPr>
          <p:cNvSpPr txBox="1"/>
          <p:nvPr/>
        </p:nvSpPr>
        <p:spPr>
          <a:xfrm>
            <a:off x="838199" y="5100065"/>
            <a:ext cx="430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>
                <a:solidFill>
                  <a:schemeClr val="bg2">
                    <a:lumMod val="40000"/>
                    <a:lumOff val="60000"/>
                  </a:schemeClr>
                </a:solidFill>
                <a:latin typeface="Noto Sans SemiCondensed ExtraBo" panose="020B0502040504020204" pitchFamily="34" charset="0"/>
                <a:ea typeface="Noto Sans SemiCondensed ExtraBo" panose="020B0502040504020204" pitchFamily="34" charset="0"/>
                <a:cs typeface="Noto Sans SemiCondensed ExtraBo" panose="020B0502040504020204" pitchFamily="34" charset="0"/>
              </a:rPr>
              <a:t>Contents</a:t>
            </a:r>
            <a:endParaRPr kumimoji="1" lang="ko-KR" altLang="en-US" sz="6000" b="1">
              <a:solidFill>
                <a:schemeClr val="bg2">
                  <a:lumMod val="40000"/>
                  <a:lumOff val="60000"/>
                </a:schemeClr>
              </a:solidFill>
              <a:latin typeface="Noto Sans SemiCondensed ExtraBo" panose="020B0502040504020204" pitchFamily="34" charset="0"/>
              <a:cs typeface="Noto Sans SemiCondensed ExtraBo" panose="020B0502040504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A918A39-6257-5445-95BE-9754A24C6563}"/>
              </a:ext>
            </a:extLst>
          </p:cNvPr>
          <p:cNvSpPr/>
          <p:nvPr/>
        </p:nvSpPr>
        <p:spPr>
          <a:xfrm>
            <a:off x="7556500" y="3923589"/>
            <a:ext cx="4169233" cy="28146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we are</a:t>
            </a:r>
          </a:p>
          <a:p>
            <a:pPr marL="400050" indent="-40005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R&amp;D Center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  <a:p>
            <a:pPr marL="400050" indent="-40005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Products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</a:p>
          <a:p>
            <a:pPr marL="400050" indent="-40005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Quality Management</a:t>
            </a:r>
          </a:p>
          <a:p>
            <a:pPr marL="400050" indent="-40005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26286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6F0A667-5A70-47D5-9954-BCDF70198075}"/>
              </a:ext>
            </a:extLst>
          </p:cNvPr>
          <p:cNvSpPr txBox="1"/>
          <p:nvPr/>
        </p:nvSpPr>
        <p:spPr>
          <a:xfrm>
            <a:off x="3774141" y="188258"/>
            <a:ext cx="57284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Noto Sans"/>
              </a:rPr>
              <a:t>Kids Headphones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1CCE0-BBC8-B6B9-A9DE-7A089F2EDC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18" y="1524933"/>
            <a:ext cx="4184650" cy="418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78B280-62F3-B132-3E95-414598BAC7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034" y="1712258"/>
            <a:ext cx="3810000" cy="381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156397-B0E6-FFEC-637D-22CE346487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536" y="1927859"/>
            <a:ext cx="3405207" cy="34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7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6F0A667-5A70-47D5-9954-BCDF70198075}"/>
              </a:ext>
            </a:extLst>
          </p:cNvPr>
          <p:cNvSpPr txBox="1"/>
          <p:nvPr/>
        </p:nvSpPr>
        <p:spPr>
          <a:xfrm>
            <a:off x="3459181" y="696258"/>
            <a:ext cx="57284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Noto Sans"/>
              </a:rPr>
              <a:t>White Noise Machines</a:t>
            </a:r>
          </a:p>
        </p:txBody>
      </p:sp>
      <p:sp>
        <p:nvSpPr>
          <p:cNvPr id="2" name="椭圆 24">
            <a:extLst>
              <a:ext uri="{FF2B5EF4-FFF2-40B4-BE49-F238E27FC236}">
                <a16:creationId xmlns:a16="http://schemas.microsoft.com/office/drawing/2014/main" id="{08F2C7E8-6C6F-2D40-6219-91B6B2755486}"/>
              </a:ext>
            </a:extLst>
          </p:cNvPr>
          <p:cNvSpPr/>
          <p:nvPr/>
        </p:nvSpPr>
        <p:spPr>
          <a:xfrm>
            <a:off x="1618351" y="2232978"/>
            <a:ext cx="2439028" cy="2587644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D88D7-6313-0133-07B3-78E52354BE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610" y="2473960"/>
            <a:ext cx="1987550" cy="1987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BDA50-E8D5-A3B2-7AB9-34A9584989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887" y="2473960"/>
            <a:ext cx="1912071" cy="19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346CE-1444-4896-B187-2E1E7B489101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Baby Monitors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3301D-56D5-74E3-ADF4-A139D53105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94" y="1763849"/>
            <a:ext cx="4853261" cy="4853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5F75F-36B3-12C3-A020-8F5A2AC9C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909" y="2831640"/>
            <a:ext cx="3539497" cy="3539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CB576-F125-5D4F-2A1B-FE2DCAA36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8" r="2587" b="10794"/>
          <a:stretch/>
        </p:blipFill>
        <p:spPr>
          <a:xfrm>
            <a:off x="4286858" y="315869"/>
            <a:ext cx="3815435" cy="28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8" descr="checkout_logo_11_200x.png">
            <a:extLst>
              <a:ext uri="{FF2B5EF4-FFF2-40B4-BE49-F238E27FC236}">
                <a16:creationId xmlns:a16="http://schemas.microsoft.com/office/drawing/2014/main" id="{2BE93FB0-B0F7-C24C-96D2-36B865F44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614" y="1717787"/>
            <a:ext cx="1670543" cy="334108"/>
          </a:xfrm>
          <a:prstGeom prst="rect">
            <a:avLst/>
          </a:prstGeom>
        </p:spPr>
      </p:pic>
      <p:pic>
        <p:nvPicPr>
          <p:cNvPr id="59" name="图片 49" descr="blaupunkt_brand.png">
            <a:extLst>
              <a:ext uri="{FF2B5EF4-FFF2-40B4-BE49-F238E27FC236}">
                <a16:creationId xmlns:a16="http://schemas.microsoft.com/office/drawing/2014/main" id="{5C290B4C-F5BF-474C-9608-306E2483B6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27" y="2815627"/>
            <a:ext cx="2013438" cy="23145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FAEDB4D-DE14-B449-B9CB-993A889E02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381" y="1112632"/>
            <a:ext cx="2032327" cy="1743293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4DDFCACF-D124-7F48-882E-C909351080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2565" y="1220661"/>
            <a:ext cx="1686696" cy="127789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4700F39-285E-7A40-9BA5-F84537854C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054" y="3895843"/>
            <a:ext cx="1719021" cy="45557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1B0EE48-A59E-C34F-90ED-BF8C4071F1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979" y="4920099"/>
            <a:ext cx="1493595" cy="627776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8F7BE28-B8CD-4249-9034-9E3EDD248702}"/>
              </a:ext>
            </a:extLst>
          </p:cNvPr>
          <p:cNvSpPr txBox="1"/>
          <p:nvPr/>
        </p:nvSpPr>
        <p:spPr>
          <a:xfrm>
            <a:off x="4928695" y="132267"/>
            <a:ext cx="2513870" cy="6027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Partners</a:t>
            </a:r>
            <a:endParaRPr lang="en-US" sz="3200" dirty="0">
              <a:cs typeface="Noto San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06F3462-E597-B14B-BD94-BEBC84E604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450" y="2518705"/>
            <a:ext cx="2138766" cy="900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B5B919-9AB4-8D56-99E4-F4A411C622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92" y="1476174"/>
            <a:ext cx="1689100" cy="681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969D0-430A-2CE5-A972-08C074DF389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730" y="4834829"/>
            <a:ext cx="792061" cy="1053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E623F-CB06-0370-CF8D-8C6A93820A6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522" y="4650173"/>
            <a:ext cx="1790700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66444-FE61-DA5A-7A75-82987D13D6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430" y="3412429"/>
            <a:ext cx="1422400" cy="142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97B86-7432-61EE-EAC9-742FA26D348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84" y="3333211"/>
            <a:ext cx="1800294" cy="1710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098232-E6D0-792C-470F-74C1BAE3FA1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09" y="2400300"/>
            <a:ext cx="1968500" cy="1028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7F3A2D-77CA-17C9-E230-891A1A6F03D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324" y="2653711"/>
            <a:ext cx="1615730" cy="474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F9A12-7C53-C5DF-1F52-08A880628A4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614" y="3429000"/>
            <a:ext cx="14224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3C724-B5DA-ED2C-B8C0-CBB1035AE77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632" y="3895843"/>
            <a:ext cx="1422401" cy="36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CE82C2-1C96-6078-3A28-BD6FEE6B284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78" y="2580917"/>
            <a:ext cx="1878457" cy="64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0A7177-7868-8968-27E4-2BFFEB5CA98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235" y="4574313"/>
            <a:ext cx="2019300" cy="1003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A559FD-4B9A-8881-6542-746094FF0E4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36" y="4730498"/>
            <a:ext cx="1678294" cy="10069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41A1C8-8C9C-0442-2E75-8FC3458F459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947" y="1112632"/>
            <a:ext cx="1671798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1781C78F-5FB8-4751-BD0B-8FD2170A8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128DFA-FEF1-4452-96BA-4E26CBFDE86F}"/>
              </a:ext>
            </a:extLst>
          </p:cNvPr>
          <p:cNvSpPr/>
          <p:nvPr/>
        </p:nvSpPr>
        <p:spPr>
          <a:xfrm>
            <a:off x="263702" y="226031"/>
            <a:ext cx="11664596" cy="64059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8000">
                <a:schemeClr val="accent1">
                  <a:alpha val="82000"/>
                </a:schemeClr>
              </a:gs>
              <a:gs pos="80000">
                <a:schemeClr val="accent1">
                  <a:lumMod val="7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25D861-5F87-4019-9E5E-C2C03C187540}"/>
              </a:ext>
            </a:extLst>
          </p:cNvPr>
          <p:cNvSpPr/>
          <p:nvPr/>
        </p:nvSpPr>
        <p:spPr>
          <a:xfrm>
            <a:off x="7154237" y="2310905"/>
            <a:ext cx="380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Products Manufacturing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0795-2CFF-48EB-9AA2-E060BC843A96}"/>
              </a:ext>
            </a:extLst>
          </p:cNvPr>
          <p:cNvSpPr txBox="1"/>
          <p:nvPr/>
        </p:nvSpPr>
        <p:spPr>
          <a:xfrm>
            <a:off x="7154240" y="2680237"/>
            <a:ext cx="4928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4. Production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7171E8-665C-8D48-BEA3-E4C11CBE80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34" y="1741262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4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6D738-9467-5E44-ACC5-A46AAB96EB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115292" y="-8371"/>
            <a:ext cx="4076700" cy="4470815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40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60944"/>
            <a:ext cx="8115285" cy="2397055"/>
          </a:xfrm>
          <a:prstGeom prst="rect">
            <a:avLst/>
          </a:prstGeom>
          <a:gradFill>
            <a:gsLst>
              <a:gs pos="7000">
                <a:srgbClr val="000000">
                  <a:alpha val="49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59AE2-F37A-2045-BF1B-9EB8EB909280}"/>
              </a:ext>
            </a:extLst>
          </p:cNvPr>
          <p:cNvSpPr txBox="1"/>
          <p:nvPr/>
        </p:nvSpPr>
        <p:spPr>
          <a:xfrm>
            <a:off x="695739" y="4768553"/>
            <a:ext cx="6867289" cy="1115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7A37FD-DC2B-DA46-8568-DE148891D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2" y="4454317"/>
            <a:ext cx="4076700" cy="2412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F3EB89-FB91-F68F-8A78-B6CDD2A19B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8115282" cy="44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4A783-4198-1545-BB16-5EE72D827B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FFBB7-895C-4543-9548-7E13D899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E0AC6A-6000-204B-B74F-0D0E990FD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6F81F9-654A-49DF-9577-9D28C5E93EF5}"/>
              </a:ext>
            </a:extLst>
          </p:cNvPr>
          <p:cNvSpPr txBox="1"/>
          <p:nvPr/>
        </p:nvSpPr>
        <p:spPr>
          <a:xfrm>
            <a:off x="438150" y="4669491"/>
            <a:ext cx="25997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Product specific Audio Testing</a:t>
            </a:r>
          </a:p>
          <a:p>
            <a:r>
              <a:rPr lang="en-US" sz="2400" dirty="0"/>
              <a:t>Equipment</a:t>
            </a:r>
            <a:endParaRPr lang="en-US" sz="2400" dirty="0">
              <a:cs typeface="Noto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0567E-1FD8-441F-B300-ED146AA3454F}"/>
              </a:ext>
            </a:extLst>
          </p:cNvPr>
          <p:cNvSpPr txBox="1"/>
          <p:nvPr/>
        </p:nvSpPr>
        <p:spPr>
          <a:xfrm>
            <a:off x="5081307" y="466893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Auto Glue Station</a:t>
            </a:r>
            <a:endParaRPr lang="en-US" sz="2400" dirty="0">
              <a:cs typeface="Noto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43893-4828-4070-B16A-AD24FC794198}"/>
              </a:ext>
            </a:extLst>
          </p:cNvPr>
          <p:cNvSpPr txBox="1"/>
          <p:nvPr/>
        </p:nvSpPr>
        <p:spPr>
          <a:xfrm>
            <a:off x="8953500" y="466837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Shielded Testing</a:t>
            </a:r>
            <a:endParaRPr lang="en-US" sz="2400" dirty="0"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748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6F81F9-654A-49DF-9577-9D28C5E93EF5}"/>
              </a:ext>
            </a:extLst>
          </p:cNvPr>
          <p:cNvSpPr txBox="1"/>
          <p:nvPr/>
        </p:nvSpPr>
        <p:spPr>
          <a:xfrm>
            <a:off x="739487" y="4668371"/>
            <a:ext cx="25997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Baby Monitor </a:t>
            </a:r>
          </a:p>
          <a:p>
            <a:r>
              <a:rPr lang="en-US" sz="2400" dirty="0">
                <a:solidFill>
                  <a:schemeClr val="bg1"/>
                </a:solidFill>
              </a:rPr>
              <a:t>Night mode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testing</a:t>
            </a:r>
            <a:endParaRPr lang="en-US" sz="2400" dirty="0">
              <a:solidFill>
                <a:schemeClr val="bg1"/>
              </a:solidFill>
              <a:cs typeface="Noto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0567E-1FD8-441F-B300-ED146AA3454F}"/>
              </a:ext>
            </a:extLst>
          </p:cNvPr>
          <p:cNvSpPr txBox="1"/>
          <p:nvPr/>
        </p:nvSpPr>
        <p:spPr>
          <a:xfrm>
            <a:off x="4443505" y="4714537"/>
            <a:ext cx="34078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Anti-Dust Lens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Focusing Clean 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43893-4828-4070-B16A-AD24FC794198}"/>
              </a:ext>
            </a:extLst>
          </p:cNvPr>
          <p:cNvSpPr txBox="1"/>
          <p:nvPr/>
        </p:nvSpPr>
        <p:spPr>
          <a:xfrm>
            <a:off x="8711821" y="4668371"/>
            <a:ext cx="28003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RF Signal testing</a:t>
            </a:r>
            <a:endParaRPr lang="en-US" sz="2400" dirty="0">
              <a:solidFill>
                <a:schemeClr val="bg1"/>
              </a:solidFill>
              <a:cs typeface="Noto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9933A-FD8E-BE05-430F-7D020D8089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262907" cy="4108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23547-32E3-48A1-90B1-9B6101D26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907" y="12288"/>
            <a:ext cx="3769085" cy="4108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6D366-1EFA-7258-4958-5B253EEE75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992" y="-1"/>
            <a:ext cx="4160008" cy="40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9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6E649-D9B9-BA49-9A6E-4FCAF1AF28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B5177-851F-4CB0-8836-BB0D7F8F42B4}"/>
              </a:ext>
            </a:extLst>
          </p:cNvPr>
          <p:cNvSpPr txBox="1"/>
          <p:nvPr/>
        </p:nvSpPr>
        <p:spPr>
          <a:xfrm>
            <a:off x="644898" y="6283698"/>
            <a:ext cx="53429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Automatic Packaging Shrink Wrap</a:t>
            </a:r>
            <a:endParaRPr lang="en-US" sz="2400" dirty="0"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94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1781C78F-5FB8-4751-BD0B-8FD2170A8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128DFA-FEF1-4452-96BA-4E26CBFDE86F}"/>
              </a:ext>
            </a:extLst>
          </p:cNvPr>
          <p:cNvSpPr/>
          <p:nvPr/>
        </p:nvSpPr>
        <p:spPr>
          <a:xfrm>
            <a:off x="263702" y="226031"/>
            <a:ext cx="11664596" cy="64059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8000">
                <a:schemeClr val="accent1">
                  <a:alpha val="82000"/>
                </a:schemeClr>
              </a:gs>
              <a:gs pos="80000">
                <a:schemeClr val="accent1">
                  <a:lumMod val="7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25D861-5F87-4019-9E5E-C2C03C187540}"/>
              </a:ext>
            </a:extLst>
          </p:cNvPr>
          <p:cNvSpPr/>
          <p:nvPr/>
        </p:nvSpPr>
        <p:spPr>
          <a:xfrm>
            <a:off x="7154237" y="2310905"/>
            <a:ext cx="380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 Products Manufacturing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0795-2CFF-48EB-9AA2-E060BC843A96}"/>
              </a:ext>
            </a:extLst>
          </p:cNvPr>
          <p:cNvSpPr txBox="1"/>
          <p:nvPr/>
        </p:nvSpPr>
        <p:spPr>
          <a:xfrm>
            <a:off x="7154240" y="2680237"/>
            <a:ext cx="492816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5. Quality 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    Management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328810-2DC7-B24C-A08C-EBB925BB34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34" y="1741262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1781C78F-5FB8-4751-BD0B-8FD2170A8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128DFA-FEF1-4452-96BA-4E26CBFDE86F}"/>
              </a:ext>
            </a:extLst>
          </p:cNvPr>
          <p:cNvSpPr/>
          <p:nvPr/>
        </p:nvSpPr>
        <p:spPr>
          <a:xfrm>
            <a:off x="263702" y="226031"/>
            <a:ext cx="11664596" cy="64059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8000">
                <a:schemeClr val="accent1">
                  <a:alpha val="82000"/>
                </a:schemeClr>
              </a:gs>
              <a:gs pos="80000">
                <a:schemeClr val="accent1">
                  <a:lumMod val="7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25D861-5F87-4019-9E5E-C2C03C187540}"/>
              </a:ext>
            </a:extLst>
          </p:cNvPr>
          <p:cNvSpPr/>
          <p:nvPr/>
        </p:nvSpPr>
        <p:spPr>
          <a:xfrm>
            <a:off x="7154237" y="2310905"/>
            <a:ext cx="380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Products Manufacturing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0795-2CFF-48EB-9AA2-E060BC843A96}"/>
              </a:ext>
            </a:extLst>
          </p:cNvPr>
          <p:cNvSpPr txBox="1"/>
          <p:nvPr/>
        </p:nvSpPr>
        <p:spPr>
          <a:xfrm>
            <a:off x="7154240" y="2680237"/>
            <a:ext cx="492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1. Who We Are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05C3F1-607C-3649-8953-E8FFB9D0A4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34" y="1741262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56FFFF-FC0C-0649-81F1-2071ACEBABF9}"/>
              </a:ext>
            </a:extLst>
          </p:cNvPr>
          <p:cNvSpPr txBox="1"/>
          <p:nvPr/>
        </p:nvSpPr>
        <p:spPr>
          <a:xfrm>
            <a:off x="214747" y="4495902"/>
            <a:ext cx="5617347" cy="1414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Reliability labs, Salt Spray, Dynamic Chambers and Drop Test Facilities</a:t>
            </a:r>
            <a:endParaRPr lang="en-US" dirty="0">
              <a:cs typeface="+mj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120D1B-902C-FA44-9BF3-600843DF69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689" y="10"/>
            <a:ext cx="4059916" cy="4242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A6110-AF62-1A48-919A-D6F5B51C2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62FBD0-AD3F-EB40-AF16-2B78D479B4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301CA63-ED01-1D45-B61B-4D2620930F45}"/>
              </a:ext>
            </a:extLst>
          </p:cNvPr>
          <p:cNvGrpSpPr/>
          <p:nvPr/>
        </p:nvGrpSpPr>
        <p:grpSpPr>
          <a:xfrm>
            <a:off x="954616" y="841048"/>
            <a:ext cx="2067553" cy="2123317"/>
            <a:chOff x="1607024" y="1144671"/>
            <a:chExt cx="1550665" cy="1592488"/>
          </a:xfrm>
        </p:grpSpPr>
        <p:sp>
          <p:nvSpPr>
            <p:cNvPr id="8" name="KSO_Img1">
              <a:extLst>
                <a:ext uri="{FF2B5EF4-FFF2-40B4-BE49-F238E27FC236}">
                  <a16:creationId xmlns:a16="http://schemas.microsoft.com/office/drawing/2014/main" id="{541D3166-F964-7A4D-B3B7-67A5647A671D}"/>
                </a:ext>
              </a:extLst>
            </p:cNvPr>
            <p:cNvSpPr/>
            <p:nvPr/>
          </p:nvSpPr>
          <p:spPr>
            <a:xfrm>
              <a:off x="1761178" y="1144671"/>
              <a:ext cx="1204868" cy="1046503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1" name="文本框 2">
              <a:extLst>
                <a:ext uri="{FF2B5EF4-FFF2-40B4-BE49-F238E27FC236}">
                  <a16:creationId xmlns:a16="http://schemas.microsoft.com/office/drawing/2014/main" id="{36222CA4-DB0D-9F4C-92BC-A22F75222F19}"/>
                </a:ext>
              </a:extLst>
            </p:cNvPr>
            <p:cNvSpPr txBox="1"/>
            <p:nvPr/>
          </p:nvSpPr>
          <p:spPr>
            <a:xfrm>
              <a:off x="1607024" y="2252411"/>
              <a:ext cx="1550665" cy="484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Headband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pulling reliability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7">
            <a:extLst>
              <a:ext uri="{FF2B5EF4-FFF2-40B4-BE49-F238E27FC236}">
                <a16:creationId xmlns:a16="http://schemas.microsoft.com/office/drawing/2014/main" id="{FBD2EF3C-8A6F-2A40-A533-65311323ADFD}"/>
              </a:ext>
            </a:extLst>
          </p:cNvPr>
          <p:cNvGrpSpPr/>
          <p:nvPr/>
        </p:nvGrpSpPr>
        <p:grpSpPr>
          <a:xfrm>
            <a:off x="3316636" y="824791"/>
            <a:ext cx="2443341" cy="2177579"/>
            <a:chOff x="2906958" y="1144671"/>
            <a:chExt cx="1832506" cy="1604680"/>
          </a:xfrm>
        </p:grpSpPr>
        <p:sp>
          <p:nvSpPr>
            <p:cNvPr id="13" name="KSO_Img2">
              <a:extLst>
                <a:ext uri="{FF2B5EF4-FFF2-40B4-BE49-F238E27FC236}">
                  <a16:creationId xmlns:a16="http://schemas.microsoft.com/office/drawing/2014/main" id="{603C3060-EB7D-9D42-8821-EFF0CC665CC6}"/>
                </a:ext>
              </a:extLst>
            </p:cNvPr>
            <p:cNvSpPr/>
            <p:nvPr/>
          </p:nvSpPr>
          <p:spPr>
            <a:xfrm>
              <a:off x="3093155" y="1144671"/>
              <a:ext cx="1204868" cy="104650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文本框 37">
              <a:extLst>
                <a:ext uri="{FF2B5EF4-FFF2-40B4-BE49-F238E27FC236}">
                  <a16:creationId xmlns:a16="http://schemas.microsoft.com/office/drawing/2014/main" id="{6E956227-86BD-8B4C-95C0-C0F68EB40F71}"/>
                </a:ext>
              </a:extLst>
            </p:cNvPr>
            <p:cNvSpPr txBox="1"/>
            <p:nvPr/>
          </p:nvSpPr>
          <p:spPr>
            <a:xfrm>
              <a:off x="2906958" y="2264603"/>
              <a:ext cx="1832506" cy="484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Headphone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twisting aging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65">
            <a:extLst>
              <a:ext uri="{FF2B5EF4-FFF2-40B4-BE49-F238E27FC236}">
                <a16:creationId xmlns:a16="http://schemas.microsoft.com/office/drawing/2014/main" id="{620CAB14-37CC-9046-8464-85A9458CFE31}"/>
              </a:ext>
            </a:extLst>
          </p:cNvPr>
          <p:cNvGrpSpPr/>
          <p:nvPr/>
        </p:nvGrpSpPr>
        <p:grpSpPr>
          <a:xfrm>
            <a:off x="9838800" y="3667357"/>
            <a:ext cx="1901861" cy="2431926"/>
            <a:chOff x="5646346" y="3461031"/>
            <a:chExt cx="1426396" cy="1823945"/>
          </a:xfrm>
        </p:grpSpPr>
        <p:sp>
          <p:nvSpPr>
            <p:cNvPr id="18" name="KSO_Img9">
              <a:extLst>
                <a:ext uri="{FF2B5EF4-FFF2-40B4-BE49-F238E27FC236}">
                  <a16:creationId xmlns:a16="http://schemas.microsoft.com/office/drawing/2014/main" id="{D90FC83C-780C-244A-AA2F-B35C56082984}"/>
                </a:ext>
              </a:extLst>
            </p:cNvPr>
            <p:cNvSpPr/>
            <p:nvPr/>
          </p:nvSpPr>
          <p:spPr>
            <a:xfrm>
              <a:off x="5757110" y="3461031"/>
              <a:ext cx="1204868" cy="104650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文本框 40">
              <a:extLst>
                <a:ext uri="{FF2B5EF4-FFF2-40B4-BE49-F238E27FC236}">
                  <a16:creationId xmlns:a16="http://schemas.microsoft.com/office/drawing/2014/main" id="{86877C7E-485E-C04D-9EC7-EB371538108A}"/>
                </a:ext>
              </a:extLst>
            </p:cNvPr>
            <p:cNvSpPr txBox="1"/>
            <p:nvPr/>
          </p:nvSpPr>
          <p:spPr>
            <a:xfrm>
              <a:off x="5646346" y="4592478"/>
              <a:ext cx="1426396" cy="6924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Frequency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Response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Analyzer</a:t>
              </a:r>
              <a:endParaRPr lang="zh-CN" altLang="en-US" sz="9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8">
            <a:extLst>
              <a:ext uri="{FF2B5EF4-FFF2-40B4-BE49-F238E27FC236}">
                <a16:creationId xmlns:a16="http://schemas.microsoft.com/office/drawing/2014/main" id="{6C8B7806-54DC-BC41-AD8A-B16A4F5E18E7}"/>
              </a:ext>
            </a:extLst>
          </p:cNvPr>
          <p:cNvGrpSpPr/>
          <p:nvPr/>
        </p:nvGrpSpPr>
        <p:grpSpPr>
          <a:xfrm>
            <a:off x="5718952" y="860608"/>
            <a:ext cx="2142021" cy="2141762"/>
            <a:chOff x="4165895" y="1144671"/>
            <a:chExt cx="1606516" cy="1606322"/>
          </a:xfrm>
        </p:grpSpPr>
        <p:sp>
          <p:nvSpPr>
            <p:cNvPr id="23" name="KSO_Img3">
              <a:extLst>
                <a:ext uri="{FF2B5EF4-FFF2-40B4-BE49-F238E27FC236}">
                  <a16:creationId xmlns:a16="http://schemas.microsoft.com/office/drawing/2014/main" id="{BABF5933-1901-A740-8B03-BF01992B6BEF}"/>
                </a:ext>
              </a:extLst>
            </p:cNvPr>
            <p:cNvSpPr/>
            <p:nvPr/>
          </p:nvSpPr>
          <p:spPr>
            <a:xfrm>
              <a:off x="4425132" y="1144671"/>
              <a:ext cx="1204868" cy="1046503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文本框 48">
              <a:extLst>
                <a:ext uri="{FF2B5EF4-FFF2-40B4-BE49-F238E27FC236}">
                  <a16:creationId xmlns:a16="http://schemas.microsoft.com/office/drawing/2014/main" id="{46A74BA3-6802-5F4B-A84E-11823B3BA97E}"/>
                </a:ext>
              </a:extLst>
            </p:cNvPr>
            <p:cNvSpPr txBox="1"/>
            <p:nvPr/>
          </p:nvSpPr>
          <p:spPr>
            <a:xfrm>
              <a:off x="4165895" y="2266245"/>
              <a:ext cx="1606516" cy="484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Friction Resistant Test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9">
            <a:extLst>
              <a:ext uri="{FF2B5EF4-FFF2-40B4-BE49-F238E27FC236}">
                <a16:creationId xmlns:a16="http://schemas.microsoft.com/office/drawing/2014/main" id="{6F27F7ED-E31B-C341-8398-9C87B8F39BBF}"/>
              </a:ext>
            </a:extLst>
          </p:cNvPr>
          <p:cNvGrpSpPr/>
          <p:nvPr/>
        </p:nvGrpSpPr>
        <p:grpSpPr>
          <a:xfrm>
            <a:off x="8150263" y="876537"/>
            <a:ext cx="2956553" cy="1975151"/>
            <a:chOff x="5893841" y="1193572"/>
            <a:chExt cx="2217415" cy="1469563"/>
          </a:xfrm>
        </p:grpSpPr>
        <p:sp>
          <p:nvSpPr>
            <p:cNvPr id="28" name="KSO_Img4">
              <a:extLst>
                <a:ext uri="{FF2B5EF4-FFF2-40B4-BE49-F238E27FC236}">
                  <a16:creationId xmlns:a16="http://schemas.microsoft.com/office/drawing/2014/main" id="{D5636E54-E240-7546-AAF6-7F69D206E282}"/>
                </a:ext>
              </a:extLst>
            </p:cNvPr>
            <p:cNvSpPr/>
            <p:nvPr/>
          </p:nvSpPr>
          <p:spPr>
            <a:xfrm>
              <a:off x="6289352" y="1193572"/>
              <a:ext cx="1204868" cy="104650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文本框 51">
              <a:extLst>
                <a:ext uri="{FF2B5EF4-FFF2-40B4-BE49-F238E27FC236}">
                  <a16:creationId xmlns:a16="http://schemas.microsoft.com/office/drawing/2014/main" id="{E3C8665A-0DC4-DA47-9124-01FF3CC4F583}"/>
                </a:ext>
              </a:extLst>
            </p:cNvPr>
            <p:cNvSpPr txBox="1"/>
            <p:nvPr/>
          </p:nvSpPr>
          <p:spPr>
            <a:xfrm>
              <a:off x="5893841" y="2363052"/>
              <a:ext cx="2217415" cy="30008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Headband pressure </a:t>
              </a:r>
              <a:r>
                <a:rPr lang="en-US" altLang="zh-CN" sz="2000" dirty="0">
                  <a:solidFill>
                    <a:schemeClr val="bg1"/>
                  </a:solidFill>
                </a:rPr>
                <a:t>test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10">
            <a:extLst>
              <a:ext uri="{FF2B5EF4-FFF2-40B4-BE49-F238E27FC236}">
                <a16:creationId xmlns:a16="http://schemas.microsoft.com/office/drawing/2014/main" id="{E30DD887-F7DB-5046-9A84-AB1BA017386E}"/>
              </a:ext>
            </a:extLst>
          </p:cNvPr>
          <p:cNvGrpSpPr/>
          <p:nvPr/>
        </p:nvGrpSpPr>
        <p:grpSpPr>
          <a:xfrm>
            <a:off x="1128916" y="3658597"/>
            <a:ext cx="1636646" cy="2080123"/>
            <a:chOff x="3059346" y="2296356"/>
            <a:chExt cx="1227484" cy="1560092"/>
          </a:xfrm>
        </p:grpSpPr>
        <p:sp>
          <p:nvSpPr>
            <p:cNvPr id="33" name="KSO_Img5">
              <a:extLst>
                <a:ext uri="{FF2B5EF4-FFF2-40B4-BE49-F238E27FC236}">
                  <a16:creationId xmlns:a16="http://schemas.microsoft.com/office/drawing/2014/main" id="{60AF558F-918A-DF4F-A154-AD00DEDA55C3}"/>
                </a:ext>
              </a:extLst>
            </p:cNvPr>
            <p:cNvSpPr/>
            <p:nvPr/>
          </p:nvSpPr>
          <p:spPr>
            <a:xfrm>
              <a:off x="3081962" y="2296356"/>
              <a:ext cx="1204868" cy="1046503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54">
              <a:extLst>
                <a:ext uri="{FF2B5EF4-FFF2-40B4-BE49-F238E27FC236}">
                  <a16:creationId xmlns:a16="http://schemas.microsoft.com/office/drawing/2014/main" id="{7503A213-6E18-1048-B830-DE925AB3B721}"/>
                </a:ext>
              </a:extLst>
            </p:cNvPr>
            <p:cNvSpPr txBox="1"/>
            <p:nvPr/>
          </p:nvSpPr>
          <p:spPr>
            <a:xfrm>
              <a:off x="3059346" y="3371700"/>
              <a:ext cx="1225325" cy="484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Acoustic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reliability test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11">
            <a:extLst>
              <a:ext uri="{FF2B5EF4-FFF2-40B4-BE49-F238E27FC236}">
                <a16:creationId xmlns:a16="http://schemas.microsoft.com/office/drawing/2014/main" id="{F4083E18-313D-524A-8AC9-D5BEA72ED731}"/>
              </a:ext>
            </a:extLst>
          </p:cNvPr>
          <p:cNvGrpSpPr/>
          <p:nvPr/>
        </p:nvGrpSpPr>
        <p:grpSpPr>
          <a:xfrm>
            <a:off x="3401042" y="3658597"/>
            <a:ext cx="1750912" cy="2165507"/>
            <a:chOff x="4311408" y="2302851"/>
            <a:chExt cx="1313184" cy="1624131"/>
          </a:xfrm>
        </p:grpSpPr>
        <p:sp>
          <p:nvSpPr>
            <p:cNvPr id="38" name="KSO_Img6">
              <a:extLst>
                <a:ext uri="{FF2B5EF4-FFF2-40B4-BE49-F238E27FC236}">
                  <a16:creationId xmlns:a16="http://schemas.microsoft.com/office/drawing/2014/main" id="{09EC828B-C497-E54D-822E-B788DE2A099F}"/>
                </a:ext>
              </a:extLst>
            </p:cNvPr>
            <p:cNvSpPr/>
            <p:nvPr/>
          </p:nvSpPr>
          <p:spPr>
            <a:xfrm>
              <a:off x="4419724" y="2302851"/>
              <a:ext cx="1204868" cy="104650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1" name="文本框 57">
              <a:extLst>
                <a:ext uri="{FF2B5EF4-FFF2-40B4-BE49-F238E27FC236}">
                  <a16:creationId xmlns:a16="http://schemas.microsoft.com/office/drawing/2014/main" id="{6E9FC831-2C43-FC45-918A-1C95DAFC240D}"/>
                </a:ext>
              </a:extLst>
            </p:cNvPr>
            <p:cNvSpPr txBox="1"/>
            <p:nvPr/>
          </p:nvSpPr>
          <p:spPr>
            <a:xfrm>
              <a:off x="4311408" y="3442234"/>
              <a:ext cx="1245975" cy="484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Jack insertion aging test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16">
            <a:extLst>
              <a:ext uri="{FF2B5EF4-FFF2-40B4-BE49-F238E27FC236}">
                <a16:creationId xmlns:a16="http://schemas.microsoft.com/office/drawing/2014/main" id="{4D37B2E0-5942-F145-B9DE-882A0E282BCF}"/>
              </a:ext>
            </a:extLst>
          </p:cNvPr>
          <p:cNvGrpSpPr/>
          <p:nvPr/>
        </p:nvGrpSpPr>
        <p:grpSpPr>
          <a:xfrm>
            <a:off x="7672261" y="3658597"/>
            <a:ext cx="1901861" cy="2163687"/>
            <a:chOff x="5646345" y="2296357"/>
            <a:chExt cx="1426396" cy="1569322"/>
          </a:xfrm>
        </p:grpSpPr>
        <p:sp>
          <p:nvSpPr>
            <p:cNvPr id="43" name="KSO_Img7">
              <a:extLst>
                <a:ext uri="{FF2B5EF4-FFF2-40B4-BE49-F238E27FC236}">
                  <a16:creationId xmlns:a16="http://schemas.microsoft.com/office/drawing/2014/main" id="{2754ABF4-5353-084C-9EB3-1CABD2AB689C}"/>
                </a:ext>
              </a:extLst>
            </p:cNvPr>
            <p:cNvSpPr/>
            <p:nvPr/>
          </p:nvSpPr>
          <p:spPr>
            <a:xfrm>
              <a:off x="5757110" y="2296357"/>
              <a:ext cx="1204868" cy="1046503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6" name="文本框 60">
              <a:extLst>
                <a:ext uri="{FF2B5EF4-FFF2-40B4-BE49-F238E27FC236}">
                  <a16:creationId xmlns:a16="http://schemas.microsoft.com/office/drawing/2014/main" id="{D50BCA90-B8DF-E346-B487-BED9BDC9D38B}"/>
                </a:ext>
              </a:extLst>
            </p:cNvPr>
            <p:cNvSpPr txBox="1"/>
            <p:nvPr/>
          </p:nvSpPr>
          <p:spPr>
            <a:xfrm>
              <a:off x="5646345" y="3380931"/>
              <a:ext cx="1426396" cy="484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Cylindrical drop test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64">
            <a:extLst>
              <a:ext uri="{FF2B5EF4-FFF2-40B4-BE49-F238E27FC236}">
                <a16:creationId xmlns:a16="http://schemas.microsoft.com/office/drawing/2014/main" id="{2648C55D-302F-C843-85E0-E72FCDEEFE4F}"/>
              </a:ext>
            </a:extLst>
          </p:cNvPr>
          <p:cNvGrpSpPr/>
          <p:nvPr/>
        </p:nvGrpSpPr>
        <p:grpSpPr>
          <a:xfrm>
            <a:off x="5568201" y="3667357"/>
            <a:ext cx="1901861" cy="2133787"/>
            <a:chOff x="4275893" y="3461031"/>
            <a:chExt cx="1426396" cy="1600341"/>
          </a:xfrm>
        </p:grpSpPr>
        <p:sp>
          <p:nvSpPr>
            <p:cNvPr id="48" name="KSO_Img8">
              <a:extLst>
                <a:ext uri="{FF2B5EF4-FFF2-40B4-BE49-F238E27FC236}">
                  <a16:creationId xmlns:a16="http://schemas.microsoft.com/office/drawing/2014/main" id="{AE5762DF-BD48-9B42-B025-A84B335E447A}"/>
                </a:ext>
              </a:extLst>
            </p:cNvPr>
            <p:cNvSpPr/>
            <p:nvPr/>
          </p:nvSpPr>
          <p:spPr>
            <a:xfrm>
              <a:off x="4419724" y="3461031"/>
              <a:ext cx="1204868" cy="104650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1" name="文本框 63">
              <a:extLst>
                <a:ext uri="{FF2B5EF4-FFF2-40B4-BE49-F238E27FC236}">
                  <a16:creationId xmlns:a16="http://schemas.microsoft.com/office/drawing/2014/main" id="{139F9D8B-7096-8149-9121-8E2CF6BDCCAE}"/>
                </a:ext>
              </a:extLst>
            </p:cNvPr>
            <p:cNvSpPr txBox="1"/>
            <p:nvPr/>
          </p:nvSpPr>
          <p:spPr>
            <a:xfrm>
              <a:off x="4275893" y="4576624"/>
              <a:ext cx="1426396" cy="484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Transportation Test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3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509E0-4F2D-BA44-9C0E-DC3C309BD0E6}"/>
              </a:ext>
            </a:extLst>
          </p:cNvPr>
          <p:cNvSpPr txBox="1"/>
          <p:nvPr/>
        </p:nvSpPr>
        <p:spPr>
          <a:xfrm>
            <a:off x="651307" y="640080"/>
            <a:ext cx="3377183" cy="38079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Incoming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Inspection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Quality Control</a:t>
            </a:r>
            <a:endParaRPr lang="en-US" dirty="0">
              <a:solidFill>
                <a:schemeClr val="bg1"/>
              </a:solidFill>
              <a:cs typeface="Noto Sans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RoHs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Testing equipment ensuring compliance of materials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A3DAC8D-CBBC-2D43-819F-BBA214275C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7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hwsyb22\Desktop\5模拟-01.png">
            <a:extLst>
              <a:ext uri="{FF2B5EF4-FFF2-40B4-BE49-F238E27FC236}">
                <a16:creationId xmlns:a16="http://schemas.microsoft.com/office/drawing/2014/main" id="{F392DEDC-83DE-D145-ABB1-92C449C0F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454" y="2070855"/>
            <a:ext cx="11628943" cy="38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594151-E444-0B43-838D-72D10D3F4914}"/>
              </a:ext>
            </a:extLst>
          </p:cNvPr>
          <p:cNvSpPr/>
          <p:nvPr/>
        </p:nvSpPr>
        <p:spPr>
          <a:xfrm>
            <a:off x="831742" y="713164"/>
            <a:ext cx="10017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"/>
              </a:rPr>
              <a:t>ISO9001:2015, ISO14001:2015, IECQ HSPM QC080000:2012, </a:t>
            </a:r>
          </a:p>
          <a:p>
            <a:r>
              <a:rPr lang="en-US" sz="2400" dirty="0">
                <a:latin typeface=""/>
              </a:rPr>
              <a:t>quality, hazardous substances and environmental system certification.​</a:t>
            </a:r>
          </a:p>
        </p:txBody>
      </p:sp>
    </p:spTree>
    <p:extLst>
      <p:ext uri="{BB962C8B-B14F-4D97-AF65-F5344CB8AC3E}">
        <p14:creationId xmlns:p14="http://schemas.microsoft.com/office/powerpoint/2010/main" val="2965115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293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44BA0-9229-114B-9BE0-2A2EC3AC229E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Factory Approved by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50618B-3FDE-024E-9A75-7E6412C29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309" y="2884508"/>
            <a:ext cx="3637495" cy="1318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58E998-D038-1416-D283-9094130CC1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652" y="2946200"/>
            <a:ext cx="4980039" cy="1195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2B120-355C-0084-6DA5-04DB4179E6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450" y="4472191"/>
            <a:ext cx="4065639" cy="145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24E0F-CA4F-B2D9-02B5-1EF112D77B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089" y="3330735"/>
            <a:ext cx="4534795" cy="37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3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1781C78F-5FB8-4751-BD0B-8FD2170A8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128DFA-FEF1-4452-96BA-4E26CBFDE86F}"/>
              </a:ext>
            </a:extLst>
          </p:cNvPr>
          <p:cNvSpPr/>
          <p:nvPr/>
        </p:nvSpPr>
        <p:spPr>
          <a:xfrm>
            <a:off x="263702" y="226031"/>
            <a:ext cx="11664596" cy="64059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8000">
                <a:schemeClr val="accent1">
                  <a:alpha val="82000"/>
                </a:schemeClr>
              </a:gs>
              <a:gs pos="80000">
                <a:schemeClr val="accent1">
                  <a:lumMod val="75000"/>
                  <a:alpha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25D861-5F87-4019-9E5E-C2C03C187540}"/>
              </a:ext>
            </a:extLst>
          </p:cNvPr>
          <p:cNvSpPr/>
          <p:nvPr/>
        </p:nvSpPr>
        <p:spPr>
          <a:xfrm>
            <a:off x="7154237" y="2310905"/>
            <a:ext cx="380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Products Manufacturing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0795-2CFF-48EB-9AA2-E060BC843A96}"/>
              </a:ext>
            </a:extLst>
          </p:cNvPr>
          <p:cNvSpPr txBox="1"/>
          <p:nvPr/>
        </p:nvSpPr>
        <p:spPr>
          <a:xfrm>
            <a:off x="7154240" y="2680237"/>
            <a:ext cx="4928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6. Future Plans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328810-2DC7-B24C-A08C-EBB925BB34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34" y="1741262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9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Plan in the next 3 years</a:t>
            </a:r>
          </a:p>
        </p:txBody>
      </p:sp>
      <p:grpSp>
        <p:nvGrpSpPr>
          <p:cNvPr id="2265" name="그룹 2264">
            <a:extLst>
              <a:ext uri="{FF2B5EF4-FFF2-40B4-BE49-F238E27FC236}">
                <a16:creationId xmlns:a16="http://schemas.microsoft.com/office/drawing/2014/main" id="{6406DD46-DE1D-45B1-B4EA-CB4ED213A87D}"/>
              </a:ext>
            </a:extLst>
          </p:cNvPr>
          <p:cNvGrpSpPr/>
          <p:nvPr/>
        </p:nvGrpSpPr>
        <p:grpSpPr>
          <a:xfrm>
            <a:off x="0" y="3711279"/>
            <a:ext cx="12192001" cy="514942"/>
            <a:chOff x="0" y="3711279"/>
            <a:chExt cx="12192001" cy="514942"/>
          </a:xfrm>
        </p:grpSpPr>
        <p:sp>
          <p:nvSpPr>
            <p:cNvPr id="2266" name="Chevron 2">
              <a:extLst>
                <a:ext uri="{FF2B5EF4-FFF2-40B4-BE49-F238E27FC236}">
                  <a16:creationId xmlns:a16="http://schemas.microsoft.com/office/drawing/2014/main" id="{9BD9A047-6607-41C2-8D2F-6A3A7DEADB6C}"/>
                </a:ext>
              </a:extLst>
            </p:cNvPr>
            <p:cNvSpPr/>
            <p:nvPr/>
          </p:nvSpPr>
          <p:spPr>
            <a:xfrm>
              <a:off x="1060523" y="3711279"/>
              <a:ext cx="1935460" cy="514942"/>
            </a:xfrm>
            <a:prstGeom prst="chevron">
              <a:avLst>
                <a:gd name="adj" fmla="val 2538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67" name="Chevron 2">
              <a:extLst>
                <a:ext uri="{FF2B5EF4-FFF2-40B4-BE49-F238E27FC236}">
                  <a16:creationId xmlns:a16="http://schemas.microsoft.com/office/drawing/2014/main" id="{CB2BF1F7-5075-4A0A-AEC4-FEAD56F4892B}"/>
                </a:ext>
              </a:extLst>
            </p:cNvPr>
            <p:cNvSpPr/>
            <p:nvPr/>
          </p:nvSpPr>
          <p:spPr>
            <a:xfrm>
              <a:off x="3094398" y="3711279"/>
              <a:ext cx="1935460" cy="514942"/>
            </a:xfrm>
            <a:prstGeom prst="chevron">
              <a:avLst>
                <a:gd name="adj" fmla="val 253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68" name="Chevron 2">
              <a:extLst>
                <a:ext uri="{FF2B5EF4-FFF2-40B4-BE49-F238E27FC236}">
                  <a16:creationId xmlns:a16="http://schemas.microsoft.com/office/drawing/2014/main" id="{9434055B-AAE2-4138-AF08-9D1826D3DA78}"/>
                </a:ext>
              </a:extLst>
            </p:cNvPr>
            <p:cNvSpPr/>
            <p:nvPr/>
          </p:nvSpPr>
          <p:spPr>
            <a:xfrm>
              <a:off x="5128273" y="3711279"/>
              <a:ext cx="1935460" cy="514942"/>
            </a:xfrm>
            <a:prstGeom prst="chevron">
              <a:avLst>
                <a:gd name="adj" fmla="val 2538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69" name="Chevron 2">
              <a:extLst>
                <a:ext uri="{FF2B5EF4-FFF2-40B4-BE49-F238E27FC236}">
                  <a16:creationId xmlns:a16="http://schemas.microsoft.com/office/drawing/2014/main" id="{398D1667-5CC8-4F74-A4A7-A770BCB82A2C}"/>
                </a:ext>
              </a:extLst>
            </p:cNvPr>
            <p:cNvSpPr/>
            <p:nvPr/>
          </p:nvSpPr>
          <p:spPr>
            <a:xfrm>
              <a:off x="7162148" y="3711279"/>
              <a:ext cx="1935460" cy="514942"/>
            </a:xfrm>
            <a:prstGeom prst="chevron">
              <a:avLst>
                <a:gd name="adj" fmla="val 253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0" name="Chevron 2">
              <a:extLst>
                <a:ext uri="{FF2B5EF4-FFF2-40B4-BE49-F238E27FC236}">
                  <a16:creationId xmlns:a16="http://schemas.microsoft.com/office/drawing/2014/main" id="{500254C1-834B-4542-8710-0F10100A8CA2}"/>
                </a:ext>
              </a:extLst>
            </p:cNvPr>
            <p:cNvSpPr/>
            <p:nvPr/>
          </p:nvSpPr>
          <p:spPr>
            <a:xfrm>
              <a:off x="9196023" y="3711279"/>
              <a:ext cx="1935460" cy="514942"/>
            </a:xfrm>
            <a:prstGeom prst="chevron">
              <a:avLst>
                <a:gd name="adj" fmla="val 253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1" name="Chevron 2">
              <a:extLst>
                <a:ext uri="{FF2B5EF4-FFF2-40B4-BE49-F238E27FC236}">
                  <a16:creationId xmlns:a16="http://schemas.microsoft.com/office/drawing/2014/main" id="{150712FA-8DE4-4A6E-848D-836200554553}"/>
                </a:ext>
              </a:extLst>
            </p:cNvPr>
            <p:cNvSpPr/>
            <p:nvPr/>
          </p:nvSpPr>
          <p:spPr>
            <a:xfrm>
              <a:off x="2927495" y="3711279"/>
              <a:ext cx="235391" cy="514942"/>
            </a:xfrm>
            <a:prstGeom prst="chevron">
              <a:avLst>
                <a:gd name="adj" fmla="val 5230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2" name="Chevron 2">
              <a:extLst>
                <a:ext uri="{FF2B5EF4-FFF2-40B4-BE49-F238E27FC236}">
                  <a16:creationId xmlns:a16="http://schemas.microsoft.com/office/drawing/2014/main" id="{0882398E-BE5D-4BA2-B066-C82D38C43B95}"/>
                </a:ext>
              </a:extLst>
            </p:cNvPr>
            <p:cNvSpPr/>
            <p:nvPr/>
          </p:nvSpPr>
          <p:spPr>
            <a:xfrm>
              <a:off x="4961370" y="3711279"/>
              <a:ext cx="235391" cy="514942"/>
            </a:xfrm>
            <a:prstGeom prst="chevron">
              <a:avLst>
                <a:gd name="adj" fmla="val 5230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3" name="Chevron 2">
              <a:extLst>
                <a:ext uri="{FF2B5EF4-FFF2-40B4-BE49-F238E27FC236}">
                  <a16:creationId xmlns:a16="http://schemas.microsoft.com/office/drawing/2014/main" id="{22F7BFED-6061-4F34-9B77-37AB38BC6203}"/>
                </a:ext>
              </a:extLst>
            </p:cNvPr>
            <p:cNvSpPr/>
            <p:nvPr/>
          </p:nvSpPr>
          <p:spPr>
            <a:xfrm>
              <a:off x="6995245" y="3711279"/>
              <a:ext cx="235391" cy="514942"/>
            </a:xfrm>
            <a:prstGeom prst="chevron">
              <a:avLst>
                <a:gd name="adj" fmla="val 5230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4" name="Chevron 2">
              <a:extLst>
                <a:ext uri="{FF2B5EF4-FFF2-40B4-BE49-F238E27FC236}">
                  <a16:creationId xmlns:a16="http://schemas.microsoft.com/office/drawing/2014/main" id="{512A2348-AA75-4837-BF2F-1FC2DB9EC450}"/>
                </a:ext>
              </a:extLst>
            </p:cNvPr>
            <p:cNvSpPr/>
            <p:nvPr/>
          </p:nvSpPr>
          <p:spPr>
            <a:xfrm>
              <a:off x="9029120" y="3711279"/>
              <a:ext cx="235391" cy="514942"/>
            </a:xfrm>
            <a:prstGeom prst="chevron">
              <a:avLst>
                <a:gd name="adj" fmla="val 5230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5" name="Chevron 2">
              <a:extLst>
                <a:ext uri="{FF2B5EF4-FFF2-40B4-BE49-F238E27FC236}">
                  <a16:creationId xmlns:a16="http://schemas.microsoft.com/office/drawing/2014/main" id="{38935A72-C180-4A24-B0D0-12B0B5E90764}"/>
                </a:ext>
              </a:extLst>
            </p:cNvPr>
            <p:cNvSpPr/>
            <p:nvPr/>
          </p:nvSpPr>
          <p:spPr>
            <a:xfrm>
              <a:off x="11062995" y="3711279"/>
              <a:ext cx="235391" cy="514942"/>
            </a:xfrm>
            <a:prstGeom prst="chevron">
              <a:avLst>
                <a:gd name="adj" fmla="val 5230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6" name="Chevron 2">
              <a:extLst>
                <a:ext uri="{FF2B5EF4-FFF2-40B4-BE49-F238E27FC236}">
                  <a16:creationId xmlns:a16="http://schemas.microsoft.com/office/drawing/2014/main" id="{DA82E346-6BA9-409C-BFDA-B4C2B86852A3}"/>
                </a:ext>
              </a:extLst>
            </p:cNvPr>
            <p:cNvSpPr/>
            <p:nvPr/>
          </p:nvSpPr>
          <p:spPr>
            <a:xfrm>
              <a:off x="893620" y="3711279"/>
              <a:ext cx="235391" cy="514942"/>
            </a:xfrm>
            <a:prstGeom prst="chevron">
              <a:avLst>
                <a:gd name="adj" fmla="val 5230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7" name="자유형: 도형 2276">
              <a:extLst>
                <a:ext uri="{FF2B5EF4-FFF2-40B4-BE49-F238E27FC236}">
                  <a16:creationId xmlns:a16="http://schemas.microsoft.com/office/drawing/2014/main" id="{62D1D009-06A6-4D92-9D87-7A932AB081EB}"/>
                </a:ext>
              </a:extLst>
            </p:cNvPr>
            <p:cNvSpPr/>
            <p:nvPr/>
          </p:nvSpPr>
          <p:spPr>
            <a:xfrm>
              <a:off x="11229894" y="3711279"/>
              <a:ext cx="962107" cy="514942"/>
            </a:xfrm>
            <a:custGeom>
              <a:avLst/>
              <a:gdLst>
                <a:gd name="connsiteX0" fmla="*/ 0 w 962107"/>
                <a:gd name="connsiteY0" fmla="*/ 0 h 514942"/>
                <a:gd name="connsiteX1" fmla="*/ 962107 w 962107"/>
                <a:gd name="connsiteY1" fmla="*/ 0 h 514942"/>
                <a:gd name="connsiteX2" fmla="*/ 962107 w 962107"/>
                <a:gd name="connsiteY2" fmla="*/ 514942 h 514942"/>
                <a:gd name="connsiteX3" fmla="*/ 0 w 962107"/>
                <a:gd name="connsiteY3" fmla="*/ 514942 h 514942"/>
                <a:gd name="connsiteX4" fmla="*/ 130723 w 962107"/>
                <a:gd name="connsiteY4" fmla="*/ 257471 h 5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07" h="514942">
                  <a:moveTo>
                    <a:pt x="0" y="0"/>
                  </a:moveTo>
                  <a:lnTo>
                    <a:pt x="962107" y="0"/>
                  </a:lnTo>
                  <a:lnTo>
                    <a:pt x="962107" y="514942"/>
                  </a:lnTo>
                  <a:lnTo>
                    <a:pt x="0" y="514942"/>
                  </a:lnTo>
                  <a:lnTo>
                    <a:pt x="130723" y="2574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78" name="자유형: 도형 2277">
              <a:extLst>
                <a:ext uri="{FF2B5EF4-FFF2-40B4-BE49-F238E27FC236}">
                  <a16:creationId xmlns:a16="http://schemas.microsoft.com/office/drawing/2014/main" id="{1E7422B2-4E2C-4906-8A45-38E6073597AB}"/>
                </a:ext>
              </a:extLst>
            </p:cNvPr>
            <p:cNvSpPr/>
            <p:nvPr/>
          </p:nvSpPr>
          <p:spPr>
            <a:xfrm>
              <a:off x="0" y="3711279"/>
              <a:ext cx="962108" cy="514942"/>
            </a:xfrm>
            <a:custGeom>
              <a:avLst/>
              <a:gdLst>
                <a:gd name="connsiteX0" fmla="*/ 0 w 962108"/>
                <a:gd name="connsiteY0" fmla="*/ 0 h 514942"/>
                <a:gd name="connsiteX1" fmla="*/ 831385 w 962108"/>
                <a:gd name="connsiteY1" fmla="*/ 0 h 514942"/>
                <a:gd name="connsiteX2" fmla="*/ 962108 w 962108"/>
                <a:gd name="connsiteY2" fmla="*/ 257471 h 514942"/>
                <a:gd name="connsiteX3" fmla="*/ 831385 w 962108"/>
                <a:gd name="connsiteY3" fmla="*/ 514942 h 514942"/>
                <a:gd name="connsiteX4" fmla="*/ 0 w 962108"/>
                <a:gd name="connsiteY4" fmla="*/ 514942 h 5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08" h="514942">
                  <a:moveTo>
                    <a:pt x="0" y="0"/>
                  </a:moveTo>
                  <a:lnTo>
                    <a:pt x="831385" y="0"/>
                  </a:lnTo>
                  <a:lnTo>
                    <a:pt x="962108" y="257471"/>
                  </a:lnTo>
                  <a:lnTo>
                    <a:pt x="831385" y="514942"/>
                  </a:lnTo>
                  <a:lnTo>
                    <a:pt x="0" y="514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79" name="TextBox 2278">
            <a:extLst>
              <a:ext uri="{FF2B5EF4-FFF2-40B4-BE49-F238E27FC236}">
                <a16:creationId xmlns:a16="http://schemas.microsoft.com/office/drawing/2014/main" id="{C1A78776-4613-45FA-BCB0-AB25266205C5}"/>
              </a:ext>
            </a:extLst>
          </p:cNvPr>
          <p:cNvSpPr txBox="1"/>
          <p:nvPr/>
        </p:nvSpPr>
        <p:spPr>
          <a:xfrm>
            <a:off x="1396225" y="3784084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81" name="TextBox 2280">
            <a:extLst>
              <a:ext uri="{FF2B5EF4-FFF2-40B4-BE49-F238E27FC236}">
                <a16:creationId xmlns:a16="http://schemas.microsoft.com/office/drawing/2014/main" id="{8ADEEC02-AF8A-41CD-8AF6-6BAAE66FA7C0}"/>
              </a:ext>
            </a:extLst>
          </p:cNvPr>
          <p:cNvSpPr txBox="1"/>
          <p:nvPr/>
        </p:nvSpPr>
        <p:spPr>
          <a:xfrm>
            <a:off x="5479073" y="3784084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83" name="TextBox 2282">
            <a:extLst>
              <a:ext uri="{FF2B5EF4-FFF2-40B4-BE49-F238E27FC236}">
                <a16:creationId xmlns:a16="http://schemas.microsoft.com/office/drawing/2014/main" id="{5DC9CC9D-5460-4286-93CB-5AFBB71E08EA}"/>
              </a:ext>
            </a:extLst>
          </p:cNvPr>
          <p:cNvSpPr txBox="1"/>
          <p:nvPr/>
        </p:nvSpPr>
        <p:spPr>
          <a:xfrm>
            <a:off x="9561921" y="3784084"/>
            <a:ext cx="12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84" name="그룹 2283">
            <a:extLst>
              <a:ext uri="{FF2B5EF4-FFF2-40B4-BE49-F238E27FC236}">
                <a16:creationId xmlns:a16="http://schemas.microsoft.com/office/drawing/2014/main" id="{3EE5CF4E-21F9-4140-910E-581349AB8F1B}"/>
              </a:ext>
            </a:extLst>
          </p:cNvPr>
          <p:cNvGrpSpPr/>
          <p:nvPr/>
        </p:nvGrpSpPr>
        <p:grpSpPr>
          <a:xfrm>
            <a:off x="323528" y="2320354"/>
            <a:ext cx="2672453" cy="1318119"/>
            <a:chOff x="323528" y="2320354"/>
            <a:chExt cx="2672453" cy="1318119"/>
          </a:xfrm>
        </p:grpSpPr>
        <p:sp>
          <p:nvSpPr>
            <p:cNvPr id="2285" name="평행 사변형 2284">
              <a:extLst>
                <a:ext uri="{FF2B5EF4-FFF2-40B4-BE49-F238E27FC236}">
                  <a16:creationId xmlns:a16="http://schemas.microsoft.com/office/drawing/2014/main" id="{EFF4549C-0857-4ED3-A266-33CF0F52ECA7}"/>
                </a:ext>
              </a:extLst>
            </p:cNvPr>
            <p:cNvSpPr/>
            <p:nvPr/>
          </p:nvSpPr>
          <p:spPr>
            <a:xfrm flipH="1">
              <a:off x="323528" y="2320354"/>
              <a:ext cx="2672453" cy="1318119"/>
            </a:xfrm>
            <a:prstGeom prst="parallelogram">
              <a:avLst>
                <a:gd name="adj" fmla="val 5293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8" name="TextBox 2287">
              <a:extLst>
                <a:ext uri="{FF2B5EF4-FFF2-40B4-BE49-F238E27FC236}">
                  <a16:creationId xmlns:a16="http://schemas.microsoft.com/office/drawing/2014/main" id="{326882F1-1BA9-4ACA-A8EC-BAA251E3D059}"/>
                </a:ext>
              </a:extLst>
            </p:cNvPr>
            <p:cNvSpPr txBox="1"/>
            <p:nvPr/>
          </p:nvSpPr>
          <p:spPr>
            <a:xfrm>
              <a:off x="692024" y="2535962"/>
              <a:ext cx="1935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Securing Southeast Asia Manufacturing Partner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</p:grpSp>
      <p:grpSp>
        <p:nvGrpSpPr>
          <p:cNvPr id="2289" name="그룹 2288">
            <a:extLst>
              <a:ext uri="{FF2B5EF4-FFF2-40B4-BE49-F238E27FC236}">
                <a16:creationId xmlns:a16="http://schemas.microsoft.com/office/drawing/2014/main" id="{B66AE443-F3B1-4E41-964B-9671EA61172E}"/>
              </a:ext>
            </a:extLst>
          </p:cNvPr>
          <p:cNvGrpSpPr/>
          <p:nvPr/>
        </p:nvGrpSpPr>
        <p:grpSpPr>
          <a:xfrm>
            <a:off x="4386975" y="2320354"/>
            <a:ext cx="3240721" cy="1318119"/>
            <a:chOff x="323528" y="2320354"/>
            <a:chExt cx="3240721" cy="1318119"/>
          </a:xfrm>
        </p:grpSpPr>
        <p:sp>
          <p:nvSpPr>
            <p:cNvPr id="2290" name="평행 사변형 2289">
              <a:extLst>
                <a:ext uri="{FF2B5EF4-FFF2-40B4-BE49-F238E27FC236}">
                  <a16:creationId xmlns:a16="http://schemas.microsoft.com/office/drawing/2014/main" id="{ADCD593F-C0CD-46D1-8A1A-7648D3E66F22}"/>
                </a:ext>
              </a:extLst>
            </p:cNvPr>
            <p:cNvSpPr/>
            <p:nvPr/>
          </p:nvSpPr>
          <p:spPr>
            <a:xfrm flipH="1">
              <a:off x="323528" y="2320354"/>
              <a:ext cx="2672453" cy="1318119"/>
            </a:xfrm>
            <a:prstGeom prst="parallelogram">
              <a:avLst>
                <a:gd name="adj" fmla="val 5293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3" name="TextBox 2292">
              <a:extLst>
                <a:ext uri="{FF2B5EF4-FFF2-40B4-BE49-F238E27FC236}">
                  <a16:creationId xmlns:a16="http://schemas.microsoft.com/office/drawing/2014/main" id="{E399EC42-4943-4269-B497-F52F96F973A3}"/>
                </a:ext>
              </a:extLst>
            </p:cNvPr>
            <p:cNvSpPr txBox="1"/>
            <p:nvPr/>
          </p:nvSpPr>
          <p:spPr>
            <a:xfrm>
              <a:off x="739479" y="2474407"/>
              <a:ext cx="28247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Developing Core Technology in Headphone products in Noise</a:t>
              </a:r>
            </a:p>
            <a:p>
              <a:r>
                <a:rPr lang="en-US" sz="1400" dirty="0"/>
                <a:t>cancelling and Office use</a:t>
              </a:r>
            </a:p>
          </p:txBody>
        </p:sp>
      </p:grpSp>
      <p:grpSp>
        <p:nvGrpSpPr>
          <p:cNvPr id="2294" name="그룹 2293">
            <a:extLst>
              <a:ext uri="{FF2B5EF4-FFF2-40B4-BE49-F238E27FC236}">
                <a16:creationId xmlns:a16="http://schemas.microsoft.com/office/drawing/2014/main" id="{1C4503CE-0D91-4155-83E9-4D5B88BDE29E}"/>
              </a:ext>
            </a:extLst>
          </p:cNvPr>
          <p:cNvGrpSpPr/>
          <p:nvPr/>
        </p:nvGrpSpPr>
        <p:grpSpPr>
          <a:xfrm>
            <a:off x="8450422" y="2320354"/>
            <a:ext cx="2672453" cy="1318119"/>
            <a:chOff x="323528" y="2320354"/>
            <a:chExt cx="2672453" cy="1318119"/>
          </a:xfrm>
        </p:grpSpPr>
        <p:sp>
          <p:nvSpPr>
            <p:cNvPr id="2295" name="평행 사변형 2294">
              <a:extLst>
                <a:ext uri="{FF2B5EF4-FFF2-40B4-BE49-F238E27FC236}">
                  <a16:creationId xmlns:a16="http://schemas.microsoft.com/office/drawing/2014/main" id="{D809784F-428A-4FD4-9BC8-A174A75EC202}"/>
                </a:ext>
              </a:extLst>
            </p:cNvPr>
            <p:cNvSpPr/>
            <p:nvPr/>
          </p:nvSpPr>
          <p:spPr>
            <a:xfrm flipH="1">
              <a:off x="323528" y="2320354"/>
              <a:ext cx="2672453" cy="1318119"/>
            </a:xfrm>
            <a:prstGeom prst="parallelogram">
              <a:avLst>
                <a:gd name="adj" fmla="val 5293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8" name="TextBox 2297">
              <a:extLst>
                <a:ext uri="{FF2B5EF4-FFF2-40B4-BE49-F238E27FC236}">
                  <a16:creationId xmlns:a16="http://schemas.microsoft.com/office/drawing/2014/main" id="{D98D3BE6-7663-4C9F-838D-261B7986A954}"/>
                </a:ext>
              </a:extLst>
            </p:cNvPr>
            <p:cNvSpPr txBox="1"/>
            <p:nvPr/>
          </p:nvSpPr>
          <p:spPr>
            <a:xfrm>
              <a:off x="891796" y="2403085"/>
              <a:ext cx="19354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Expansion of Connected Products surrounding Education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99" name="그룹 2298">
            <a:extLst>
              <a:ext uri="{FF2B5EF4-FFF2-40B4-BE49-F238E27FC236}">
                <a16:creationId xmlns:a16="http://schemas.microsoft.com/office/drawing/2014/main" id="{1974F892-CEED-43AE-B32D-281E5C37A708}"/>
              </a:ext>
            </a:extLst>
          </p:cNvPr>
          <p:cNvGrpSpPr/>
          <p:nvPr/>
        </p:nvGrpSpPr>
        <p:grpSpPr>
          <a:xfrm>
            <a:off x="2727762" y="4299026"/>
            <a:ext cx="3039089" cy="1318119"/>
            <a:chOff x="-43108" y="2320354"/>
            <a:chExt cx="3039089" cy="1318119"/>
          </a:xfrm>
        </p:grpSpPr>
        <p:sp>
          <p:nvSpPr>
            <p:cNvPr id="2300" name="평행 사변형 2299">
              <a:extLst>
                <a:ext uri="{FF2B5EF4-FFF2-40B4-BE49-F238E27FC236}">
                  <a16:creationId xmlns:a16="http://schemas.microsoft.com/office/drawing/2014/main" id="{0B869ED7-08AD-4EEA-9419-0B71192F0A1D}"/>
                </a:ext>
              </a:extLst>
            </p:cNvPr>
            <p:cNvSpPr/>
            <p:nvPr/>
          </p:nvSpPr>
          <p:spPr>
            <a:xfrm flipH="1">
              <a:off x="323528" y="2320354"/>
              <a:ext cx="2672453" cy="1318119"/>
            </a:xfrm>
            <a:prstGeom prst="parallelogram">
              <a:avLst>
                <a:gd name="adj" fmla="val 5293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3" name="TextBox 2302">
              <a:extLst>
                <a:ext uri="{FF2B5EF4-FFF2-40B4-BE49-F238E27FC236}">
                  <a16:creationId xmlns:a16="http://schemas.microsoft.com/office/drawing/2014/main" id="{B6C623CE-CAD0-4077-BDB5-2C83CE952595}"/>
                </a:ext>
              </a:extLst>
            </p:cNvPr>
            <p:cNvSpPr txBox="1"/>
            <p:nvPr/>
          </p:nvSpPr>
          <p:spPr>
            <a:xfrm>
              <a:off x="-43108" y="2562423"/>
              <a:ext cx="28173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Addition of new SW team to </a:t>
              </a:r>
            </a:p>
            <a:p>
              <a:r>
                <a:rPr lang="en-US" sz="1400" dirty="0"/>
                <a:t>develop AI capabilities in Baby products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</p:grpSp>
      <p:grpSp>
        <p:nvGrpSpPr>
          <p:cNvPr id="2304" name="그룹 2303">
            <a:extLst>
              <a:ext uri="{FF2B5EF4-FFF2-40B4-BE49-F238E27FC236}">
                <a16:creationId xmlns:a16="http://schemas.microsoft.com/office/drawing/2014/main" id="{BAA1D60B-6FBE-46A5-B371-AE9E31FAE439}"/>
              </a:ext>
            </a:extLst>
          </p:cNvPr>
          <p:cNvGrpSpPr/>
          <p:nvPr/>
        </p:nvGrpSpPr>
        <p:grpSpPr>
          <a:xfrm>
            <a:off x="7157844" y="4299026"/>
            <a:ext cx="3016466" cy="1318119"/>
            <a:chOff x="323528" y="2320354"/>
            <a:chExt cx="3016466" cy="1318119"/>
          </a:xfrm>
        </p:grpSpPr>
        <p:sp>
          <p:nvSpPr>
            <p:cNvPr id="2305" name="평행 사변형 2304">
              <a:extLst>
                <a:ext uri="{FF2B5EF4-FFF2-40B4-BE49-F238E27FC236}">
                  <a16:creationId xmlns:a16="http://schemas.microsoft.com/office/drawing/2014/main" id="{2F097691-9F82-4DB9-B18E-64B8510909FA}"/>
                </a:ext>
              </a:extLst>
            </p:cNvPr>
            <p:cNvSpPr/>
            <p:nvPr/>
          </p:nvSpPr>
          <p:spPr>
            <a:xfrm flipH="1">
              <a:off x="323528" y="2320354"/>
              <a:ext cx="2672453" cy="1318119"/>
            </a:xfrm>
            <a:prstGeom prst="parallelogram">
              <a:avLst>
                <a:gd name="adj" fmla="val 5293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8" name="TextBox 2307">
              <a:extLst>
                <a:ext uri="{FF2B5EF4-FFF2-40B4-BE49-F238E27FC236}">
                  <a16:creationId xmlns:a16="http://schemas.microsoft.com/office/drawing/2014/main" id="{BEF57631-CD3F-4AB6-BD6B-52E79581EBEB}"/>
                </a:ext>
              </a:extLst>
            </p:cNvPr>
            <p:cNvSpPr txBox="1"/>
            <p:nvPr/>
          </p:nvSpPr>
          <p:spPr>
            <a:xfrm>
              <a:off x="793380" y="2555395"/>
              <a:ext cx="25466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Expansion of Asia Market,</a:t>
              </a:r>
            </a:p>
            <a:p>
              <a:r>
                <a:rPr lang="en-US" sz="1400" dirty="0"/>
                <a:t>Japan Market and Middle</a:t>
              </a:r>
            </a:p>
            <a:p>
              <a:r>
                <a:rPr lang="en-US" sz="1400" dirty="0"/>
                <a:t>East 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075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2D4263F-2AE3-4E34-A7F7-E1DB0F0D0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2B17592-590C-4F4F-BF84-DA02E057DFB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75000"/>
                  <a:alpha val="83000"/>
                </a:schemeClr>
              </a:gs>
              <a:gs pos="100000">
                <a:schemeClr val="accent2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BC483-39F6-44C6-811B-0989C8400D96}"/>
              </a:ext>
            </a:extLst>
          </p:cNvPr>
          <p:cNvSpPr txBox="1"/>
          <p:nvPr/>
        </p:nvSpPr>
        <p:spPr>
          <a:xfrm>
            <a:off x="4573898" y="1788511"/>
            <a:ext cx="3615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Thank You for being </a:t>
            </a:r>
          </a:p>
          <a:p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a Partner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5A49084-286C-41AB-A3FA-70DE9DACC924}"/>
              </a:ext>
            </a:extLst>
          </p:cNvPr>
          <p:cNvSpPr/>
          <p:nvPr/>
        </p:nvSpPr>
        <p:spPr>
          <a:xfrm>
            <a:off x="1412561" y="5700679"/>
            <a:ext cx="316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Kan Tsang Group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38EFFBB-2912-4E04-BA75-EBEBF43897BB}"/>
              </a:ext>
            </a:extLst>
          </p:cNvPr>
          <p:cNvSpPr/>
          <p:nvPr/>
        </p:nvSpPr>
        <p:spPr>
          <a:xfrm>
            <a:off x="1412561" y="6019583"/>
            <a:ext cx="2113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bg1">
                    <a:alpha val="60000"/>
                  </a:schemeClr>
                </a:solidFill>
              </a:rPr>
              <a:t>All Rights Reserved 2021 ©</a:t>
            </a:r>
            <a:endParaRPr lang="ko-KR" altLang="en-US" sz="1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7E5A349-59AF-D842-B449-4C25AAED0D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41" y="5779720"/>
            <a:ext cx="511013" cy="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752C77D-2A53-4023-A9FB-1BC232950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0DEA4A6-4216-4DAA-A356-493BF83C5D2F}"/>
              </a:ext>
            </a:extLst>
          </p:cNvPr>
          <p:cNvSpPr/>
          <p:nvPr/>
        </p:nvSpPr>
        <p:spPr>
          <a:xfrm>
            <a:off x="0" y="419804"/>
            <a:ext cx="12192000" cy="6858000"/>
          </a:xfrm>
          <a:prstGeom prst="rect">
            <a:avLst/>
          </a:prstGeom>
          <a:gradFill>
            <a:gsLst>
              <a:gs pos="40000">
                <a:schemeClr val="accent1">
                  <a:lumMod val="75000"/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A9293-A585-4529-A6BB-F68C63951C80}"/>
              </a:ext>
            </a:extLst>
          </p:cNvPr>
          <p:cNvSpPr txBox="1"/>
          <p:nvPr/>
        </p:nvSpPr>
        <p:spPr>
          <a:xfrm>
            <a:off x="1136776" y="1643619"/>
            <a:ext cx="4328630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/>
              </a:rPr>
              <a:t>Kan Tsang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/>
              </a:rPr>
              <a:t>is a leading manufacturer of audio and video products including Clock Radio and Digital Radio products, Bluetooth Speakers, Headphones, </a:t>
            </a:r>
            <a:r>
              <a:rPr lang="en-US" altLang="ko-KR" sz="2400" b="1" dirty="0" err="1">
                <a:solidFill>
                  <a:schemeClr val="bg1"/>
                </a:solidFill>
                <a:latin typeface="+mj-lt"/>
                <a:cs typeface="Arial"/>
              </a:rPr>
              <a:t>Truewireless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/>
              </a:rPr>
              <a:t> headsets, Cordless phones, and Baby Monitors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1216068-B832-493A-8DAF-245C780E43BD}"/>
              </a:ext>
            </a:extLst>
          </p:cNvPr>
          <p:cNvSpPr/>
          <p:nvPr/>
        </p:nvSpPr>
        <p:spPr>
          <a:xfrm>
            <a:off x="6743619" y="1326305"/>
            <a:ext cx="902146" cy="902146"/>
          </a:xfrm>
          <a:prstGeom prst="ellipse">
            <a:avLst/>
          </a:prstGeom>
          <a:noFill/>
          <a:ln w="6350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518445B-44C3-44DF-B797-B6EF6EED89BC}"/>
              </a:ext>
            </a:extLst>
          </p:cNvPr>
          <p:cNvSpPr/>
          <p:nvPr/>
        </p:nvSpPr>
        <p:spPr>
          <a:xfrm>
            <a:off x="6743619" y="2972416"/>
            <a:ext cx="902146" cy="902146"/>
          </a:xfrm>
          <a:prstGeom prst="ellipse">
            <a:avLst/>
          </a:prstGeom>
          <a:noFill/>
          <a:ln w="6350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FB54CCCE-E731-4252-8FC3-C0BB17DDCFB9}"/>
              </a:ext>
            </a:extLst>
          </p:cNvPr>
          <p:cNvSpPr/>
          <p:nvPr/>
        </p:nvSpPr>
        <p:spPr>
          <a:xfrm>
            <a:off x="6743619" y="4629550"/>
            <a:ext cx="902146" cy="902146"/>
          </a:xfrm>
          <a:prstGeom prst="ellipse">
            <a:avLst/>
          </a:prstGeom>
          <a:noFill/>
          <a:ln w="6350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BB52866-E715-4A8C-B4D8-9B20592456F3}"/>
              </a:ext>
            </a:extLst>
          </p:cNvPr>
          <p:cNvSpPr txBox="1"/>
          <p:nvPr/>
        </p:nvSpPr>
        <p:spPr>
          <a:xfrm>
            <a:off x="8947375" y="3031780"/>
            <a:ext cx="2262321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Began own manufacturing of acoustic components and modules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BC27564-F4F4-47F1-9ECB-C48212811343}"/>
              </a:ext>
            </a:extLst>
          </p:cNvPr>
          <p:cNvSpPr txBox="1"/>
          <p:nvPr/>
        </p:nvSpPr>
        <p:spPr>
          <a:xfrm>
            <a:off x="7756256" y="3086021"/>
            <a:ext cx="13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1998</a:t>
            </a:r>
            <a:endParaRPr lang="ko-KR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645F355-E01D-48A2-BA0C-B10E3FEEB0F6}"/>
              </a:ext>
            </a:extLst>
          </p:cNvPr>
          <p:cNvSpPr txBox="1"/>
          <p:nvPr/>
        </p:nvSpPr>
        <p:spPr>
          <a:xfrm>
            <a:off x="7793986" y="4800507"/>
            <a:ext cx="169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2006</a:t>
            </a:r>
            <a:endParaRPr lang="ko-KR" alt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847007C0-B7DF-410F-8605-90027522E97E}"/>
              </a:ext>
            </a:extLst>
          </p:cNvPr>
          <p:cNvGrpSpPr/>
          <p:nvPr/>
        </p:nvGrpSpPr>
        <p:grpSpPr>
          <a:xfrm>
            <a:off x="898248" y="1042789"/>
            <a:ext cx="1214018" cy="1215094"/>
            <a:chOff x="-925513" y="3798888"/>
            <a:chExt cx="1787526" cy="1789113"/>
          </a:xfrm>
          <a:solidFill>
            <a:schemeClr val="bg1">
              <a:alpha val="10000"/>
            </a:schemeClr>
          </a:solidFill>
        </p:grpSpPr>
        <p:sp>
          <p:nvSpPr>
            <p:cNvPr id="52" name="Oval 227">
              <a:extLst>
                <a:ext uri="{FF2B5EF4-FFF2-40B4-BE49-F238E27FC236}">
                  <a16:creationId xmlns:a16="http://schemas.microsoft.com/office/drawing/2014/main" id="{35024747-967A-4A30-9C46-CDA1FFDE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25513" y="3798888"/>
              <a:ext cx="166688" cy="166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Oval 228">
              <a:extLst>
                <a:ext uri="{FF2B5EF4-FFF2-40B4-BE49-F238E27FC236}">
                  <a16:creationId xmlns:a16="http://schemas.microsoft.com/office/drawing/2014/main" id="{1F4F35E5-0C0E-4842-ADC3-C1D676463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8" y="3798888"/>
              <a:ext cx="168275" cy="166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229">
              <a:extLst>
                <a:ext uri="{FF2B5EF4-FFF2-40B4-BE49-F238E27FC236}">
                  <a16:creationId xmlns:a16="http://schemas.microsoft.com/office/drawing/2014/main" id="{9BB51CBC-0E26-4C59-952C-97D7B49E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5513" y="5421313"/>
              <a:ext cx="166688" cy="166688"/>
            </a:xfrm>
            <a:custGeom>
              <a:avLst/>
              <a:gdLst>
                <a:gd name="T0" fmla="*/ 408 w 408"/>
                <a:gd name="T1" fmla="*/ 204 h 406"/>
                <a:gd name="T2" fmla="*/ 204 w 408"/>
                <a:gd name="T3" fmla="*/ 406 h 406"/>
                <a:gd name="T4" fmla="*/ 0 w 408"/>
                <a:gd name="T5" fmla="*/ 204 h 406"/>
                <a:gd name="T6" fmla="*/ 204 w 408"/>
                <a:gd name="T7" fmla="*/ 0 h 406"/>
                <a:gd name="T8" fmla="*/ 408 w 408"/>
                <a:gd name="T9" fmla="*/ 20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06">
                  <a:moveTo>
                    <a:pt x="408" y="204"/>
                  </a:moveTo>
                  <a:cubicBezTo>
                    <a:pt x="408" y="315"/>
                    <a:pt x="317" y="406"/>
                    <a:pt x="204" y="406"/>
                  </a:cubicBezTo>
                  <a:cubicBezTo>
                    <a:pt x="92" y="406"/>
                    <a:pt x="0" y="315"/>
                    <a:pt x="0" y="204"/>
                  </a:cubicBezTo>
                  <a:cubicBezTo>
                    <a:pt x="0" y="91"/>
                    <a:pt x="92" y="0"/>
                    <a:pt x="204" y="0"/>
                  </a:cubicBezTo>
                  <a:cubicBezTo>
                    <a:pt x="317" y="0"/>
                    <a:pt x="408" y="91"/>
                    <a:pt x="408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30">
              <a:extLst>
                <a:ext uri="{FF2B5EF4-FFF2-40B4-BE49-F238E27FC236}">
                  <a16:creationId xmlns:a16="http://schemas.microsoft.com/office/drawing/2014/main" id="{302B2152-1A1B-462B-BD47-B7B13C696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5421313"/>
              <a:ext cx="168275" cy="166688"/>
            </a:xfrm>
            <a:custGeom>
              <a:avLst/>
              <a:gdLst>
                <a:gd name="T0" fmla="*/ 408 w 408"/>
                <a:gd name="T1" fmla="*/ 204 h 406"/>
                <a:gd name="T2" fmla="*/ 204 w 408"/>
                <a:gd name="T3" fmla="*/ 406 h 406"/>
                <a:gd name="T4" fmla="*/ 0 w 408"/>
                <a:gd name="T5" fmla="*/ 204 h 406"/>
                <a:gd name="T6" fmla="*/ 204 w 408"/>
                <a:gd name="T7" fmla="*/ 0 h 406"/>
                <a:gd name="T8" fmla="*/ 408 w 408"/>
                <a:gd name="T9" fmla="*/ 20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06">
                  <a:moveTo>
                    <a:pt x="408" y="204"/>
                  </a:moveTo>
                  <a:cubicBezTo>
                    <a:pt x="408" y="315"/>
                    <a:pt x="317" y="406"/>
                    <a:pt x="204" y="406"/>
                  </a:cubicBezTo>
                  <a:cubicBezTo>
                    <a:pt x="92" y="406"/>
                    <a:pt x="0" y="315"/>
                    <a:pt x="0" y="204"/>
                  </a:cubicBezTo>
                  <a:cubicBezTo>
                    <a:pt x="0" y="91"/>
                    <a:pt x="92" y="0"/>
                    <a:pt x="204" y="0"/>
                  </a:cubicBezTo>
                  <a:cubicBezTo>
                    <a:pt x="317" y="0"/>
                    <a:pt x="408" y="91"/>
                    <a:pt x="408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31">
              <a:extLst>
                <a:ext uri="{FF2B5EF4-FFF2-40B4-BE49-F238E27FC236}">
                  <a16:creationId xmlns:a16="http://schemas.microsoft.com/office/drawing/2014/main" id="{BD07B9C7-9DC2-4B48-A6D7-32DE88C66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888" y="3835400"/>
              <a:ext cx="930275" cy="228600"/>
            </a:xfrm>
            <a:custGeom>
              <a:avLst/>
              <a:gdLst>
                <a:gd name="T0" fmla="*/ 586 w 586"/>
                <a:gd name="T1" fmla="*/ 59 h 144"/>
                <a:gd name="T2" fmla="*/ 530 w 586"/>
                <a:gd name="T3" fmla="*/ 59 h 144"/>
                <a:gd name="T4" fmla="*/ 530 w 586"/>
                <a:gd name="T5" fmla="*/ 0 h 144"/>
                <a:gd name="T6" fmla="*/ 495 w 586"/>
                <a:gd name="T7" fmla="*/ 0 h 144"/>
                <a:gd name="T8" fmla="*/ 495 w 586"/>
                <a:gd name="T9" fmla="*/ 59 h 144"/>
                <a:gd name="T10" fmla="*/ 442 w 586"/>
                <a:gd name="T11" fmla="*/ 59 h 144"/>
                <a:gd name="T12" fmla="*/ 442 w 586"/>
                <a:gd name="T13" fmla="*/ 0 h 144"/>
                <a:gd name="T14" fmla="*/ 407 w 586"/>
                <a:gd name="T15" fmla="*/ 0 h 144"/>
                <a:gd name="T16" fmla="*/ 407 w 586"/>
                <a:gd name="T17" fmla="*/ 59 h 144"/>
                <a:gd name="T18" fmla="*/ 354 w 586"/>
                <a:gd name="T19" fmla="*/ 59 h 144"/>
                <a:gd name="T20" fmla="*/ 354 w 586"/>
                <a:gd name="T21" fmla="*/ 0 h 144"/>
                <a:gd name="T22" fmla="*/ 319 w 586"/>
                <a:gd name="T23" fmla="*/ 0 h 144"/>
                <a:gd name="T24" fmla="*/ 319 w 586"/>
                <a:gd name="T25" fmla="*/ 59 h 144"/>
                <a:gd name="T26" fmla="*/ 266 w 586"/>
                <a:gd name="T27" fmla="*/ 59 h 144"/>
                <a:gd name="T28" fmla="*/ 266 w 586"/>
                <a:gd name="T29" fmla="*/ 0 h 144"/>
                <a:gd name="T30" fmla="*/ 231 w 586"/>
                <a:gd name="T31" fmla="*/ 0 h 144"/>
                <a:gd name="T32" fmla="*/ 231 w 586"/>
                <a:gd name="T33" fmla="*/ 59 h 144"/>
                <a:gd name="T34" fmla="*/ 178 w 586"/>
                <a:gd name="T35" fmla="*/ 59 h 144"/>
                <a:gd name="T36" fmla="*/ 178 w 586"/>
                <a:gd name="T37" fmla="*/ 0 h 144"/>
                <a:gd name="T38" fmla="*/ 143 w 586"/>
                <a:gd name="T39" fmla="*/ 0 h 144"/>
                <a:gd name="T40" fmla="*/ 143 w 586"/>
                <a:gd name="T41" fmla="*/ 59 h 144"/>
                <a:gd name="T42" fmla="*/ 90 w 586"/>
                <a:gd name="T43" fmla="*/ 59 h 144"/>
                <a:gd name="T44" fmla="*/ 90 w 586"/>
                <a:gd name="T45" fmla="*/ 0 h 144"/>
                <a:gd name="T46" fmla="*/ 55 w 586"/>
                <a:gd name="T47" fmla="*/ 0 h 144"/>
                <a:gd name="T48" fmla="*/ 55 w 586"/>
                <a:gd name="T49" fmla="*/ 59 h 144"/>
                <a:gd name="T50" fmla="*/ 0 w 586"/>
                <a:gd name="T51" fmla="*/ 59 h 144"/>
                <a:gd name="T52" fmla="*/ 0 w 586"/>
                <a:gd name="T53" fmla="*/ 144 h 144"/>
                <a:gd name="T54" fmla="*/ 586 w 586"/>
                <a:gd name="T55" fmla="*/ 144 h 144"/>
                <a:gd name="T56" fmla="*/ 586 w 586"/>
                <a:gd name="T57" fmla="*/ 5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6" h="144">
                  <a:moveTo>
                    <a:pt x="586" y="59"/>
                  </a:moveTo>
                  <a:lnTo>
                    <a:pt x="530" y="59"/>
                  </a:lnTo>
                  <a:lnTo>
                    <a:pt x="530" y="0"/>
                  </a:lnTo>
                  <a:lnTo>
                    <a:pt x="495" y="0"/>
                  </a:lnTo>
                  <a:lnTo>
                    <a:pt x="495" y="59"/>
                  </a:lnTo>
                  <a:lnTo>
                    <a:pt x="442" y="59"/>
                  </a:lnTo>
                  <a:lnTo>
                    <a:pt x="442" y="0"/>
                  </a:lnTo>
                  <a:lnTo>
                    <a:pt x="407" y="0"/>
                  </a:lnTo>
                  <a:lnTo>
                    <a:pt x="407" y="59"/>
                  </a:lnTo>
                  <a:lnTo>
                    <a:pt x="354" y="59"/>
                  </a:lnTo>
                  <a:lnTo>
                    <a:pt x="354" y="0"/>
                  </a:lnTo>
                  <a:lnTo>
                    <a:pt x="319" y="0"/>
                  </a:lnTo>
                  <a:lnTo>
                    <a:pt x="319" y="59"/>
                  </a:lnTo>
                  <a:lnTo>
                    <a:pt x="266" y="59"/>
                  </a:lnTo>
                  <a:lnTo>
                    <a:pt x="266" y="0"/>
                  </a:lnTo>
                  <a:lnTo>
                    <a:pt x="231" y="0"/>
                  </a:lnTo>
                  <a:lnTo>
                    <a:pt x="231" y="59"/>
                  </a:lnTo>
                  <a:lnTo>
                    <a:pt x="178" y="59"/>
                  </a:lnTo>
                  <a:lnTo>
                    <a:pt x="178" y="0"/>
                  </a:lnTo>
                  <a:lnTo>
                    <a:pt x="143" y="0"/>
                  </a:lnTo>
                  <a:lnTo>
                    <a:pt x="143" y="59"/>
                  </a:lnTo>
                  <a:lnTo>
                    <a:pt x="90" y="59"/>
                  </a:lnTo>
                  <a:lnTo>
                    <a:pt x="90" y="0"/>
                  </a:lnTo>
                  <a:lnTo>
                    <a:pt x="55" y="0"/>
                  </a:lnTo>
                  <a:lnTo>
                    <a:pt x="55" y="59"/>
                  </a:lnTo>
                  <a:lnTo>
                    <a:pt x="0" y="59"/>
                  </a:lnTo>
                  <a:lnTo>
                    <a:pt x="0" y="144"/>
                  </a:lnTo>
                  <a:lnTo>
                    <a:pt x="586" y="144"/>
                  </a:lnTo>
                  <a:lnTo>
                    <a:pt x="5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32">
              <a:extLst>
                <a:ext uri="{FF2B5EF4-FFF2-40B4-BE49-F238E27FC236}">
                  <a16:creationId xmlns:a16="http://schemas.microsoft.com/office/drawing/2014/main" id="{66B47EAF-2221-417D-AB76-5186CEC05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" y="4227513"/>
              <a:ext cx="228600" cy="930275"/>
            </a:xfrm>
            <a:custGeom>
              <a:avLst/>
              <a:gdLst>
                <a:gd name="T0" fmla="*/ 144 w 144"/>
                <a:gd name="T1" fmla="*/ 91 h 586"/>
                <a:gd name="T2" fmla="*/ 144 w 144"/>
                <a:gd name="T3" fmla="*/ 55 h 586"/>
                <a:gd name="T4" fmla="*/ 85 w 144"/>
                <a:gd name="T5" fmla="*/ 55 h 586"/>
                <a:gd name="T6" fmla="*/ 85 w 144"/>
                <a:gd name="T7" fmla="*/ 0 h 586"/>
                <a:gd name="T8" fmla="*/ 0 w 144"/>
                <a:gd name="T9" fmla="*/ 0 h 586"/>
                <a:gd name="T10" fmla="*/ 0 w 144"/>
                <a:gd name="T11" fmla="*/ 586 h 586"/>
                <a:gd name="T12" fmla="*/ 85 w 144"/>
                <a:gd name="T13" fmla="*/ 586 h 586"/>
                <a:gd name="T14" fmla="*/ 85 w 144"/>
                <a:gd name="T15" fmla="*/ 531 h 586"/>
                <a:gd name="T16" fmla="*/ 144 w 144"/>
                <a:gd name="T17" fmla="*/ 531 h 586"/>
                <a:gd name="T18" fmla="*/ 144 w 144"/>
                <a:gd name="T19" fmla="*/ 496 h 586"/>
                <a:gd name="T20" fmla="*/ 85 w 144"/>
                <a:gd name="T21" fmla="*/ 496 h 586"/>
                <a:gd name="T22" fmla="*/ 85 w 144"/>
                <a:gd name="T23" fmla="*/ 443 h 586"/>
                <a:gd name="T24" fmla="*/ 144 w 144"/>
                <a:gd name="T25" fmla="*/ 443 h 586"/>
                <a:gd name="T26" fmla="*/ 144 w 144"/>
                <a:gd name="T27" fmla="*/ 408 h 586"/>
                <a:gd name="T28" fmla="*/ 85 w 144"/>
                <a:gd name="T29" fmla="*/ 408 h 586"/>
                <a:gd name="T30" fmla="*/ 85 w 144"/>
                <a:gd name="T31" fmla="*/ 355 h 586"/>
                <a:gd name="T32" fmla="*/ 144 w 144"/>
                <a:gd name="T33" fmla="*/ 355 h 586"/>
                <a:gd name="T34" fmla="*/ 144 w 144"/>
                <a:gd name="T35" fmla="*/ 320 h 586"/>
                <a:gd name="T36" fmla="*/ 85 w 144"/>
                <a:gd name="T37" fmla="*/ 320 h 586"/>
                <a:gd name="T38" fmla="*/ 85 w 144"/>
                <a:gd name="T39" fmla="*/ 267 h 586"/>
                <a:gd name="T40" fmla="*/ 144 w 144"/>
                <a:gd name="T41" fmla="*/ 267 h 586"/>
                <a:gd name="T42" fmla="*/ 144 w 144"/>
                <a:gd name="T43" fmla="*/ 232 h 586"/>
                <a:gd name="T44" fmla="*/ 85 w 144"/>
                <a:gd name="T45" fmla="*/ 232 h 586"/>
                <a:gd name="T46" fmla="*/ 85 w 144"/>
                <a:gd name="T47" fmla="*/ 179 h 586"/>
                <a:gd name="T48" fmla="*/ 144 w 144"/>
                <a:gd name="T49" fmla="*/ 179 h 586"/>
                <a:gd name="T50" fmla="*/ 144 w 144"/>
                <a:gd name="T51" fmla="*/ 143 h 586"/>
                <a:gd name="T52" fmla="*/ 85 w 144"/>
                <a:gd name="T53" fmla="*/ 143 h 586"/>
                <a:gd name="T54" fmla="*/ 85 w 144"/>
                <a:gd name="T55" fmla="*/ 91 h 586"/>
                <a:gd name="T56" fmla="*/ 144 w 144"/>
                <a:gd name="T57" fmla="*/ 91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586">
                  <a:moveTo>
                    <a:pt x="144" y="91"/>
                  </a:moveTo>
                  <a:lnTo>
                    <a:pt x="144" y="55"/>
                  </a:lnTo>
                  <a:lnTo>
                    <a:pt x="85" y="55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586"/>
                  </a:lnTo>
                  <a:lnTo>
                    <a:pt x="85" y="586"/>
                  </a:lnTo>
                  <a:lnTo>
                    <a:pt x="85" y="531"/>
                  </a:lnTo>
                  <a:lnTo>
                    <a:pt x="144" y="531"/>
                  </a:lnTo>
                  <a:lnTo>
                    <a:pt x="144" y="496"/>
                  </a:lnTo>
                  <a:lnTo>
                    <a:pt x="85" y="496"/>
                  </a:lnTo>
                  <a:lnTo>
                    <a:pt x="85" y="443"/>
                  </a:lnTo>
                  <a:lnTo>
                    <a:pt x="144" y="443"/>
                  </a:lnTo>
                  <a:lnTo>
                    <a:pt x="144" y="408"/>
                  </a:lnTo>
                  <a:lnTo>
                    <a:pt x="85" y="408"/>
                  </a:lnTo>
                  <a:lnTo>
                    <a:pt x="85" y="355"/>
                  </a:lnTo>
                  <a:lnTo>
                    <a:pt x="144" y="355"/>
                  </a:lnTo>
                  <a:lnTo>
                    <a:pt x="144" y="320"/>
                  </a:lnTo>
                  <a:lnTo>
                    <a:pt x="85" y="320"/>
                  </a:lnTo>
                  <a:lnTo>
                    <a:pt x="85" y="267"/>
                  </a:lnTo>
                  <a:lnTo>
                    <a:pt x="144" y="267"/>
                  </a:lnTo>
                  <a:lnTo>
                    <a:pt x="144" y="232"/>
                  </a:lnTo>
                  <a:lnTo>
                    <a:pt x="85" y="232"/>
                  </a:lnTo>
                  <a:lnTo>
                    <a:pt x="85" y="179"/>
                  </a:lnTo>
                  <a:lnTo>
                    <a:pt x="144" y="179"/>
                  </a:lnTo>
                  <a:lnTo>
                    <a:pt x="144" y="143"/>
                  </a:lnTo>
                  <a:lnTo>
                    <a:pt x="85" y="143"/>
                  </a:lnTo>
                  <a:lnTo>
                    <a:pt x="85" y="91"/>
                  </a:lnTo>
                  <a:lnTo>
                    <a:pt x="14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233">
              <a:extLst>
                <a:ext uri="{FF2B5EF4-FFF2-40B4-BE49-F238E27FC236}">
                  <a16:creationId xmlns:a16="http://schemas.microsoft.com/office/drawing/2014/main" id="{B62226C9-951D-44E2-A5CA-6AFE5781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9000" y="4227513"/>
              <a:ext cx="228600" cy="930275"/>
            </a:xfrm>
            <a:custGeom>
              <a:avLst/>
              <a:gdLst>
                <a:gd name="T0" fmla="*/ 59 w 144"/>
                <a:gd name="T1" fmla="*/ 0 h 586"/>
                <a:gd name="T2" fmla="*/ 59 w 144"/>
                <a:gd name="T3" fmla="*/ 55 h 586"/>
                <a:gd name="T4" fmla="*/ 0 w 144"/>
                <a:gd name="T5" fmla="*/ 55 h 586"/>
                <a:gd name="T6" fmla="*/ 0 w 144"/>
                <a:gd name="T7" fmla="*/ 91 h 586"/>
                <a:gd name="T8" fmla="*/ 59 w 144"/>
                <a:gd name="T9" fmla="*/ 91 h 586"/>
                <a:gd name="T10" fmla="*/ 59 w 144"/>
                <a:gd name="T11" fmla="*/ 143 h 586"/>
                <a:gd name="T12" fmla="*/ 0 w 144"/>
                <a:gd name="T13" fmla="*/ 143 h 586"/>
                <a:gd name="T14" fmla="*/ 0 w 144"/>
                <a:gd name="T15" fmla="*/ 179 h 586"/>
                <a:gd name="T16" fmla="*/ 59 w 144"/>
                <a:gd name="T17" fmla="*/ 179 h 586"/>
                <a:gd name="T18" fmla="*/ 59 w 144"/>
                <a:gd name="T19" fmla="*/ 232 h 586"/>
                <a:gd name="T20" fmla="*/ 0 w 144"/>
                <a:gd name="T21" fmla="*/ 232 h 586"/>
                <a:gd name="T22" fmla="*/ 0 w 144"/>
                <a:gd name="T23" fmla="*/ 267 h 586"/>
                <a:gd name="T24" fmla="*/ 59 w 144"/>
                <a:gd name="T25" fmla="*/ 267 h 586"/>
                <a:gd name="T26" fmla="*/ 59 w 144"/>
                <a:gd name="T27" fmla="*/ 320 h 586"/>
                <a:gd name="T28" fmla="*/ 0 w 144"/>
                <a:gd name="T29" fmla="*/ 320 h 586"/>
                <a:gd name="T30" fmla="*/ 0 w 144"/>
                <a:gd name="T31" fmla="*/ 355 h 586"/>
                <a:gd name="T32" fmla="*/ 59 w 144"/>
                <a:gd name="T33" fmla="*/ 355 h 586"/>
                <a:gd name="T34" fmla="*/ 59 w 144"/>
                <a:gd name="T35" fmla="*/ 408 h 586"/>
                <a:gd name="T36" fmla="*/ 0 w 144"/>
                <a:gd name="T37" fmla="*/ 408 h 586"/>
                <a:gd name="T38" fmla="*/ 0 w 144"/>
                <a:gd name="T39" fmla="*/ 443 h 586"/>
                <a:gd name="T40" fmla="*/ 59 w 144"/>
                <a:gd name="T41" fmla="*/ 443 h 586"/>
                <a:gd name="T42" fmla="*/ 59 w 144"/>
                <a:gd name="T43" fmla="*/ 496 h 586"/>
                <a:gd name="T44" fmla="*/ 0 w 144"/>
                <a:gd name="T45" fmla="*/ 496 h 586"/>
                <a:gd name="T46" fmla="*/ 0 w 144"/>
                <a:gd name="T47" fmla="*/ 531 h 586"/>
                <a:gd name="T48" fmla="*/ 59 w 144"/>
                <a:gd name="T49" fmla="*/ 531 h 586"/>
                <a:gd name="T50" fmla="*/ 59 w 144"/>
                <a:gd name="T51" fmla="*/ 586 h 586"/>
                <a:gd name="T52" fmla="*/ 144 w 144"/>
                <a:gd name="T53" fmla="*/ 586 h 586"/>
                <a:gd name="T54" fmla="*/ 144 w 144"/>
                <a:gd name="T55" fmla="*/ 0 h 586"/>
                <a:gd name="T56" fmla="*/ 59 w 144"/>
                <a:gd name="T57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586">
                  <a:moveTo>
                    <a:pt x="59" y="0"/>
                  </a:moveTo>
                  <a:lnTo>
                    <a:pt x="59" y="55"/>
                  </a:lnTo>
                  <a:lnTo>
                    <a:pt x="0" y="55"/>
                  </a:lnTo>
                  <a:lnTo>
                    <a:pt x="0" y="91"/>
                  </a:lnTo>
                  <a:lnTo>
                    <a:pt x="59" y="91"/>
                  </a:lnTo>
                  <a:lnTo>
                    <a:pt x="59" y="143"/>
                  </a:lnTo>
                  <a:lnTo>
                    <a:pt x="0" y="143"/>
                  </a:lnTo>
                  <a:lnTo>
                    <a:pt x="0" y="179"/>
                  </a:lnTo>
                  <a:lnTo>
                    <a:pt x="59" y="179"/>
                  </a:lnTo>
                  <a:lnTo>
                    <a:pt x="59" y="232"/>
                  </a:lnTo>
                  <a:lnTo>
                    <a:pt x="0" y="232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320"/>
                  </a:lnTo>
                  <a:lnTo>
                    <a:pt x="0" y="320"/>
                  </a:lnTo>
                  <a:lnTo>
                    <a:pt x="0" y="355"/>
                  </a:lnTo>
                  <a:lnTo>
                    <a:pt x="59" y="355"/>
                  </a:lnTo>
                  <a:lnTo>
                    <a:pt x="59" y="408"/>
                  </a:lnTo>
                  <a:lnTo>
                    <a:pt x="0" y="408"/>
                  </a:lnTo>
                  <a:lnTo>
                    <a:pt x="0" y="443"/>
                  </a:lnTo>
                  <a:lnTo>
                    <a:pt x="59" y="443"/>
                  </a:lnTo>
                  <a:lnTo>
                    <a:pt x="59" y="496"/>
                  </a:lnTo>
                  <a:lnTo>
                    <a:pt x="0" y="496"/>
                  </a:lnTo>
                  <a:lnTo>
                    <a:pt x="0" y="531"/>
                  </a:lnTo>
                  <a:lnTo>
                    <a:pt x="59" y="531"/>
                  </a:lnTo>
                  <a:lnTo>
                    <a:pt x="59" y="586"/>
                  </a:lnTo>
                  <a:lnTo>
                    <a:pt x="144" y="586"/>
                  </a:lnTo>
                  <a:lnTo>
                    <a:pt x="14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34">
              <a:extLst>
                <a:ext uri="{FF2B5EF4-FFF2-40B4-BE49-F238E27FC236}">
                  <a16:creationId xmlns:a16="http://schemas.microsoft.com/office/drawing/2014/main" id="{A2A023AC-BD73-4A99-886D-30AFC08D0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6863" y="4427538"/>
              <a:ext cx="530225" cy="531813"/>
            </a:xfrm>
            <a:custGeom>
              <a:avLst/>
              <a:gdLst>
                <a:gd name="T0" fmla="*/ 985 w 1290"/>
                <a:gd name="T1" fmla="*/ 292 h 1290"/>
                <a:gd name="T2" fmla="*/ 1121 w 1290"/>
                <a:gd name="T3" fmla="*/ 136 h 1290"/>
                <a:gd name="T4" fmla="*/ 1121 w 1290"/>
                <a:gd name="T5" fmla="*/ 720 h 1290"/>
                <a:gd name="T6" fmla="*/ 985 w 1290"/>
                <a:gd name="T7" fmla="*/ 564 h 1290"/>
                <a:gd name="T8" fmla="*/ 1121 w 1290"/>
                <a:gd name="T9" fmla="*/ 720 h 1290"/>
                <a:gd name="T10" fmla="*/ 985 w 1290"/>
                <a:gd name="T11" fmla="*/ 1148 h 1290"/>
                <a:gd name="T12" fmla="*/ 1121 w 1290"/>
                <a:gd name="T13" fmla="*/ 992 h 1290"/>
                <a:gd name="T14" fmla="*/ 849 w 1290"/>
                <a:gd name="T15" fmla="*/ 292 h 1290"/>
                <a:gd name="T16" fmla="*/ 713 w 1290"/>
                <a:gd name="T17" fmla="*/ 136 h 1290"/>
                <a:gd name="T18" fmla="*/ 849 w 1290"/>
                <a:gd name="T19" fmla="*/ 292 h 1290"/>
                <a:gd name="T20" fmla="*/ 713 w 1290"/>
                <a:gd name="T21" fmla="*/ 720 h 1290"/>
                <a:gd name="T22" fmla="*/ 849 w 1290"/>
                <a:gd name="T23" fmla="*/ 564 h 1290"/>
                <a:gd name="T24" fmla="*/ 849 w 1290"/>
                <a:gd name="T25" fmla="*/ 1148 h 1290"/>
                <a:gd name="T26" fmla="*/ 713 w 1290"/>
                <a:gd name="T27" fmla="*/ 992 h 1290"/>
                <a:gd name="T28" fmla="*/ 849 w 1290"/>
                <a:gd name="T29" fmla="*/ 1148 h 1290"/>
                <a:gd name="T30" fmla="*/ 441 w 1290"/>
                <a:gd name="T31" fmla="*/ 292 h 1290"/>
                <a:gd name="T32" fmla="*/ 577 w 1290"/>
                <a:gd name="T33" fmla="*/ 136 h 1290"/>
                <a:gd name="T34" fmla="*/ 577 w 1290"/>
                <a:gd name="T35" fmla="*/ 720 h 1290"/>
                <a:gd name="T36" fmla="*/ 441 w 1290"/>
                <a:gd name="T37" fmla="*/ 564 h 1290"/>
                <a:gd name="T38" fmla="*/ 577 w 1290"/>
                <a:gd name="T39" fmla="*/ 720 h 1290"/>
                <a:gd name="T40" fmla="*/ 441 w 1290"/>
                <a:gd name="T41" fmla="*/ 1148 h 1290"/>
                <a:gd name="T42" fmla="*/ 577 w 1290"/>
                <a:gd name="T43" fmla="*/ 992 h 1290"/>
                <a:gd name="T44" fmla="*/ 305 w 1290"/>
                <a:gd name="T45" fmla="*/ 292 h 1290"/>
                <a:gd name="T46" fmla="*/ 169 w 1290"/>
                <a:gd name="T47" fmla="*/ 136 h 1290"/>
                <a:gd name="T48" fmla="*/ 305 w 1290"/>
                <a:gd name="T49" fmla="*/ 292 h 1290"/>
                <a:gd name="T50" fmla="*/ 169 w 1290"/>
                <a:gd name="T51" fmla="*/ 720 h 1290"/>
                <a:gd name="T52" fmla="*/ 305 w 1290"/>
                <a:gd name="T53" fmla="*/ 564 h 1290"/>
                <a:gd name="T54" fmla="*/ 305 w 1290"/>
                <a:gd name="T55" fmla="*/ 1148 h 1290"/>
                <a:gd name="T56" fmla="*/ 169 w 1290"/>
                <a:gd name="T57" fmla="*/ 992 h 1290"/>
                <a:gd name="T58" fmla="*/ 305 w 1290"/>
                <a:gd name="T59" fmla="*/ 1148 h 1290"/>
                <a:gd name="T60" fmla="*/ 0 w 1290"/>
                <a:gd name="T61" fmla="*/ 0 h 1290"/>
                <a:gd name="T62" fmla="*/ 1290 w 1290"/>
                <a:gd name="T63" fmla="*/ 129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0" h="1290">
                  <a:moveTo>
                    <a:pt x="1121" y="292"/>
                  </a:moveTo>
                  <a:lnTo>
                    <a:pt x="985" y="292"/>
                  </a:lnTo>
                  <a:lnTo>
                    <a:pt x="985" y="136"/>
                  </a:lnTo>
                  <a:lnTo>
                    <a:pt x="1121" y="136"/>
                  </a:lnTo>
                  <a:lnTo>
                    <a:pt x="1121" y="292"/>
                  </a:lnTo>
                  <a:close/>
                  <a:moveTo>
                    <a:pt x="1121" y="720"/>
                  </a:moveTo>
                  <a:lnTo>
                    <a:pt x="985" y="720"/>
                  </a:lnTo>
                  <a:lnTo>
                    <a:pt x="985" y="564"/>
                  </a:lnTo>
                  <a:lnTo>
                    <a:pt x="1121" y="564"/>
                  </a:lnTo>
                  <a:lnTo>
                    <a:pt x="1121" y="720"/>
                  </a:lnTo>
                  <a:close/>
                  <a:moveTo>
                    <a:pt x="1121" y="1148"/>
                  </a:moveTo>
                  <a:lnTo>
                    <a:pt x="985" y="1148"/>
                  </a:lnTo>
                  <a:lnTo>
                    <a:pt x="985" y="992"/>
                  </a:lnTo>
                  <a:lnTo>
                    <a:pt x="1121" y="992"/>
                  </a:lnTo>
                  <a:lnTo>
                    <a:pt x="1121" y="1148"/>
                  </a:lnTo>
                  <a:close/>
                  <a:moveTo>
                    <a:pt x="849" y="292"/>
                  </a:moveTo>
                  <a:lnTo>
                    <a:pt x="713" y="292"/>
                  </a:lnTo>
                  <a:lnTo>
                    <a:pt x="713" y="136"/>
                  </a:lnTo>
                  <a:lnTo>
                    <a:pt x="849" y="136"/>
                  </a:lnTo>
                  <a:lnTo>
                    <a:pt x="849" y="292"/>
                  </a:lnTo>
                  <a:close/>
                  <a:moveTo>
                    <a:pt x="849" y="720"/>
                  </a:moveTo>
                  <a:lnTo>
                    <a:pt x="713" y="720"/>
                  </a:lnTo>
                  <a:lnTo>
                    <a:pt x="713" y="564"/>
                  </a:lnTo>
                  <a:lnTo>
                    <a:pt x="849" y="564"/>
                  </a:lnTo>
                  <a:lnTo>
                    <a:pt x="849" y="720"/>
                  </a:lnTo>
                  <a:close/>
                  <a:moveTo>
                    <a:pt x="849" y="1148"/>
                  </a:moveTo>
                  <a:lnTo>
                    <a:pt x="713" y="1148"/>
                  </a:lnTo>
                  <a:lnTo>
                    <a:pt x="713" y="992"/>
                  </a:lnTo>
                  <a:lnTo>
                    <a:pt x="849" y="992"/>
                  </a:lnTo>
                  <a:lnTo>
                    <a:pt x="849" y="1148"/>
                  </a:lnTo>
                  <a:close/>
                  <a:moveTo>
                    <a:pt x="577" y="292"/>
                  </a:moveTo>
                  <a:lnTo>
                    <a:pt x="441" y="292"/>
                  </a:lnTo>
                  <a:lnTo>
                    <a:pt x="441" y="136"/>
                  </a:lnTo>
                  <a:lnTo>
                    <a:pt x="577" y="136"/>
                  </a:lnTo>
                  <a:lnTo>
                    <a:pt x="577" y="292"/>
                  </a:lnTo>
                  <a:close/>
                  <a:moveTo>
                    <a:pt x="577" y="720"/>
                  </a:moveTo>
                  <a:lnTo>
                    <a:pt x="441" y="720"/>
                  </a:lnTo>
                  <a:lnTo>
                    <a:pt x="441" y="564"/>
                  </a:lnTo>
                  <a:lnTo>
                    <a:pt x="577" y="564"/>
                  </a:lnTo>
                  <a:lnTo>
                    <a:pt x="577" y="720"/>
                  </a:lnTo>
                  <a:close/>
                  <a:moveTo>
                    <a:pt x="577" y="1148"/>
                  </a:moveTo>
                  <a:lnTo>
                    <a:pt x="441" y="1148"/>
                  </a:lnTo>
                  <a:lnTo>
                    <a:pt x="441" y="992"/>
                  </a:lnTo>
                  <a:lnTo>
                    <a:pt x="577" y="992"/>
                  </a:lnTo>
                  <a:lnTo>
                    <a:pt x="577" y="1148"/>
                  </a:lnTo>
                  <a:close/>
                  <a:moveTo>
                    <a:pt x="305" y="292"/>
                  </a:moveTo>
                  <a:lnTo>
                    <a:pt x="169" y="292"/>
                  </a:lnTo>
                  <a:lnTo>
                    <a:pt x="169" y="136"/>
                  </a:lnTo>
                  <a:lnTo>
                    <a:pt x="305" y="136"/>
                  </a:lnTo>
                  <a:lnTo>
                    <a:pt x="305" y="292"/>
                  </a:lnTo>
                  <a:close/>
                  <a:moveTo>
                    <a:pt x="305" y="720"/>
                  </a:moveTo>
                  <a:lnTo>
                    <a:pt x="169" y="720"/>
                  </a:lnTo>
                  <a:lnTo>
                    <a:pt x="169" y="564"/>
                  </a:lnTo>
                  <a:lnTo>
                    <a:pt x="305" y="564"/>
                  </a:lnTo>
                  <a:lnTo>
                    <a:pt x="305" y="720"/>
                  </a:lnTo>
                  <a:close/>
                  <a:moveTo>
                    <a:pt x="305" y="1148"/>
                  </a:moveTo>
                  <a:lnTo>
                    <a:pt x="169" y="1148"/>
                  </a:lnTo>
                  <a:lnTo>
                    <a:pt x="169" y="992"/>
                  </a:lnTo>
                  <a:lnTo>
                    <a:pt x="305" y="992"/>
                  </a:lnTo>
                  <a:lnTo>
                    <a:pt x="305" y="1148"/>
                  </a:lnTo>
                  <a:close/>
                  <a:moveTo>
                    <a:pt x="1290" y="0"/>
                  </a:moveTo>
                  <a:lnTo>
                    <a:pt x="0" y="0"/>
                  </a:lnTo>
                  <a:lnTo>
                    <a:pt x="0" y="1290"/>
                  </a:lnTo>
                  <a:lnTo>
                    <a:pt x="1290" y="1290"/>
                  </a:ln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235">
              <a:extLst>
                <a:ext uri="{FF2B5EF4-FFF2-40B4-BE49-F238E27FC236}">
                  <a16:creationId xmlns:a16="http://schemas.microsoft.com/office/drawing/2014/main" id="{2048668A-9078-4FBF-8707-B53B002E4A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563" y="4287838"/>
              <a:ext cx="809625" cy="811213"/>
            </a:xfrm>
            <a:custGeom>
              <a:avLst/>
              <a:gdLst>
                <a:gd name="T0" fmla="*/ 1766 w 1970"/>
                <a:gd name="T1" fmla="*/ 1766 h 1970"/>
                <a:gd name="T2" fmla="*/ 204 w 1970"/>
                <a:gd name="T3" fmla="*/ 1766 h 1970"/>
                <a:gd name="T4" fmla="*/ 204 w 1970"/>
                <a:gd name="T5" fmla="*/ 204 h 1970"/>
                <a:gd name="T6" fmla="*/ 1766 w 1970"/>
                <a:gd name="T7" fmla="*/ 204 h 1970"/>
                <a:gd name="T8" fmla="*/ 1766 w 1970"/>
                <a:gd name="T9" fmla="*/ 1766 h 1970"/>
                <a:gd name="T10" fmla="*/ 1970 w 1970"/>
                <a:gd name="T11" fmla="*/ 0 h 1970"/>
                <a:gd name="T12" fmla="*/ 0 w 1970"/>
                <a:gd name="T13" fmla="*/ 0 h 1970"/>
                <a:gd name="T14" fmla="*/ 0 w 1970"/>
                <a:gd name="T15" fmla="*/ 1970 h 1970"/>
                <a:gd name="T16" fmla="*/ 1970 w 1970"/>
                <a:gd name="T17" fmla="*/ 1970 h 1970"/>
                <a:gd name="T18" fmla="*/ 1970 w 1970"/>
                <a:gd name="T1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0" h="1970">
                  <a:moveTo>
                    <a:pt x="1766" y="1766"/>
                  </a:moveTo>
                  <a:lnTo>
                    <a:pt x="204" y="1766"/>
                  </a:lnTo>
                  <a:lnTo>
                    <a:pt x="204" y="204"/>
                  </a:lnTo>
                  <a:lnTo>
                    <a:pt x="1766" y="204"/>
                  </a:lnTo>
                  <a:lnTo>
                    <a:pt x="1766" y="1766"/>
                  </a:lnTo>
                  <a:close/>
                  <a:moveTo>
                    <a:pt x="1970" y="0"/>
                  </a:moveTo>
                  <a:lnTo>
                    <a:pt x="0" y="0"/>
                  </a:lnTo>
                  <a:lnTo>
                    <a:pt x="0" y="1970"/>
                  </a:lnTo>
                  <a:lnTo>
                    <a:pt x="1970" y="1970"/>
                  </a:lnTo>
                  <a:lnTo>
                    <a:pt x="19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236">
              <a:extLst>
                <a:ext uri="{FF2B5EF4-FFF2-40B4-BE49-F238E27FC236}">
                  <a16:creationId xmlns:a16="http://schemas.microsoft.com/office/drawing/2014/main" id="{2E08409F-E49A-4BA1-8DE1-81F5B7EF4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4838" y="4121150"/>
              <a:ext cx="1144588" cy="1144588"/>
            </a:xfrm>
            <a:custGeom>
              <a:avLst/>
              <a:gdLst>
                <a:gd name="T0" fmla="*/ 2514 w 2786"/>
                <a:gd name="T1" fmla="*/ 2514 h 2786"/>
                <a:gd name="T2" fmla="*/ 272 w 2786"/>
                <a:gd name="T3" fmla="*/ 2514 h 2786"/>
                <a:gd name="T4" fmla="*/ 272 w 2786"/>
                <a:gd name="T5" fmla="*/ 272 h 2786"/>
                <a:gd name="T6" fmla="*/ 2514 w 2786"/>
                <a:gd name="T7" fmla="*/ 272 h 2786"/>
                <a:gd name="T8" fmla="*/ 2514 w 2786"/>
                <a:gd name="T9" fmla="*/ 2514 h 2786"/>
                <a:gd name="T10" fmla="*/ 0 w 2786"/>
                <a:gd name="T11" fmla="*/ 0 h 2786"/>
                <a:gd name="T12" fmla="*/ 0 w 2786"/>
                <a:gd name="T13" fmla="*/ 2786 h 2786"/>
                <a:gd name="T14" fmla="*/ 2786 w 2786"/>
                <a:gd name="T15" fmla="*/ 2786 h 2786"/>
                <a:gd name="T16" fmla="*/ 2786 w 2786"/>
                <a:gd name="T17" fmla="*/ 0 h 2786"/>
                <a:gd name="T18" fmla="*/ 0 w 2786"/>
                <a:gd name="T19" fmla="*/ 0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6" h="2786">
                  <a:moveTo>
                    <a:pt x="2514" y="2514"/>
                  </a:moveTo>
                  <a:lnTo>
                    <a:pt x="272" y="2514"/>
                  </a:lnTo>
                  <a:lnTo>
                    <a:pt x="272" y="272"/>
                  </a:lnTo>
                  <a:lnTo>
                    <a:pt x="2514" y="272"/>
                  </a:lnTo>
                  <a:lnTo>
                    <a:pt x="2514" y="2514"/>
                  </a:lnTo>
                  <a:close/>
                  <a:moveTo>
                    <a:pt x="0" y="0"/>
                  </a:moveTo>
                  <a:lnTo>
                    <a:pt x="0" y="2786"/>
                  </a:lnTo>
                  <a:lnTo>
                    <a:pt x="2786" y="2786"/>
                  </a:lnTo>
                  <a:lnTo>
                    <a:pt x="278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237">
              <a:extLst>
                <a:ext uri="{FF2B5EF4-FFF2-40B4-BE49-F238E27FC236}">
                  <a16:creationId xmlns:a16="http://schemas.microsoft.com/office/drawing/2014/main" id="{EC98DB44-FC44-4877-A98B-B0C9ECD9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888" y="5322888"/>
              <a:ext cx="930275" cy="228600"/>
            </a:xfrm>
            <a:custGeom>
              <a:avLst/>
              <a:gdLst>
                <a:gd name="T0" fmla="*/ 0 w 586"/>
                <a:gd name="T1" fmla="*/ 85 h 144"/>
                <a:gd name="T2" fmla="*/ 55 w 586"/>
                <a:gd name="T3" fmla="*/ 85 h 144"/>
                <a:gd name="T4" fmla="*/ 55 w 586"/>
                <a:gd name="T5" fmla="*/ 144 h 144"/>
                <a:gd name="T6" fmla="*/ 90 w 586"/>
                <a:gd name="T7" fmla="*/ 144 h 144"/>
                <a:gd name="T8" fmla="*/ 90 w 586"/>
                <a:gd name="T9" fmla="*/ 85 h 144"/>
                <a:gd name="T10" fmla="*/ 143 w 586"/>
                <a:gd name="T11" fmla="*/ 85 h 144"/>
                <a:gd name="T12" fmla="*/ 143 w 586"/>
                <a:gd name="T13" fmla="*/ 144 h 144"/>
                <a:gd name="T14" fmla="*/ 178 w 586"/>
                <a:gd name="T15" fmla="*/ 144 h 144"/>
                <a:gd name="T16" fmla="*/ 178 w 586"/>
                <a:gd name="T17" fmla="*/ 85 h 144"/>
                <a:gd name="T18" fmla="*/ 231 w 586"/>
                <a:gd name="T19" fmla="*/ 85 h 144"/>
                <a:gd name="T20" fmla="*/ 231 w 586"/>
                <a:gd name="T21" fmla="*/ 144 h 144"/>
                <a:gd name="T22" fmla="*/ 266 w 586"/>
                <a:gd name="T23" fmla="*/ 144 h 144"/>
                <a:gd name="T24" fmla="*/ 266 w 586"/>
                <a:gd name="T25" fmla="*/ 85 h 144"/>
                <a:gd name="T26" fmla="*/ 319 w 586"/>
                <a:gd name="T27" fmla="*/ 85 h 144"/>
                <a:gd name="T28" fmla="*/ 319 w 586"/>
                <a:gd name="T29" fmla="*/ 144 h 144"/>
                <a:gd name="T30" fmla="*/ 354 w 586"/>
                <a:gd name="T31" fmla="*/ 144 h 144"/>
                <a:gd name="T32" fmla="*/ 354 w 586"/>
                <a:gd name="T33" fmla="*/ 85 h 144"/>
                <a:gd name="T34" fmla="*/ 407 w 586"/>
                <a:gd name="T35" fmla="*/ 85 h 144"/>
                <a:gd name="T36" fmla="*/ 407 w 586"/>
                <a:gd name="T37" fmla="*/ 144 h 144"/>
                <a:gd name="T38" fmla="*/ 442 w 586"/>
                <a:gd name="T39" fmla="*/ 144 h 144"/>
                <a:gd name="T40" fmla="*/ 442 w 586"/>
                <a:gd name="T41" fmla="*/ 85 h 144"/>
                <a:gd name="T42" fmla="*/ 495 w 586"/>
                <a:gd name="T43" fmla="*/ 85 h 144"/>
                <a:gd name="T44" fmla="*/ 495 w 586"/>
                <a:gd name="T45" fmla="*/ 144 h 144"/>
                <a:gd name="T46" fmla="*/ 530 w 586"/>
                <a:gd name="T47" fmla="*/ 144 h 144"/>
                <a:gd name="T48" fmla="*/ 530 w 586"/>
                <a:gd name="T49" fmla="*/ 85 h 144"/>
                <a:gd name="T50" fmla="*/ 586 w 586"/>
                <a:gd name="T51" fmla="*/ 85 h 144"/>
                <a:gd name="T52" fmla="*/ 586 w 586"/>
                <a:gd name="T53" fmla="*/ 0 h 144"/>
                <a:gd name="T54" fmla="*/ 0 w 586"/>
                <a:gd name="T55" fmla="*/ 0 h 144"/>
                <a:gd name="T56" fmla="*/ 0 w 586"/>
                <a:gd name="T57" fmla="*/ 8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6" h="144">
                  <a:moveTo>
                    <a:pt x="0" y="85"/>
                  </a:moveTo>
                  <a:lnTo>
                    <a:pt x="55" y="85"/>
                  </a:lnTo>
                  <a:lnTo>
                    <a:pt x="55" y="144"/>
                  </a:lnTo>
                  <a:lnTo>
                    <a:pt x="90" y="144"/>
                  </a:lnTo>
                  <a:lnTo>
                    <a:pt x="90" y="85"/>
                  </a:lnTo>
                  <a:lnTo>
                    <a:pt x="143" y="85"/>
                  </a:lnTo>
                  <a:lnTo>
                    <a:pt x="143" y="144"/>
                  </a:lnTo>
                  <a:lnTo>
                    <a:pt x="178" y="144"/>
                  </a:lnTo>
                  <a:lnTo>
                    <a:pt x="178" y="85"/>
                  </a:lnTo>
                  <a:lnTo>
                    <a:pt x="231" y="85"/>
                  </a:lnTo>
                  <a:lnTo>
                    <a:pt x="231" y="144"/>
                  </a:lnTo>
                  <a:lnTo>
                    <a:pt x="266" y="144"/>
                  </a:lnTo>
                  <a:lnTo>
                    <a:pt x="266" y="85"/>
                  </a:lnTo>
                  <a:lnTo>
                    <a:pt x="319" y="85"/>
                  </a:lnTo>
                  <a:lnTo>
                    <a:pt x="319" y="144"/>
                  </a:lnTo>
                  <a:lnTo>
                    <a:pt x="354" y="144"/>
                  </a:lnTo>
                  <a:lnTo>
                    <a:pt x="354" y="85"/>
                  </a:lnTo>
                  <a:lnTo>
                    <a:pt x="407" y="85"/>
                  </a:lnTo>
                  <a:lnTo>
                    <a:pt x="407" y="144"/>
                  </a:lnTo>
                  <a:lnTo>
                    <a:pt x="442" y="144"/>
                  </a:lnTo>
                  <a:lnTo>
                    <a:pt x="442" y="85"/>
                  </a:lnTo>
                  <a:lnTo>
                    <a:pt x="495" y="85"/>
                  </a:lnTo>
                  <a:lnTo>
                    <a:pt x="495" y="144"/>
                  </a:lnTo>
                  <a:lnTo>
                    <a:pt x="530" y="144"/>
                  </a:lnTo>
                  <a:lnTo>
                    <a:pt x="530" y="85"/>
                  </a:lnTo>
                  <a:lnTo>
                    <a:pt x="586" y="85"/>
                  </a:lnTo>
                  <a:lnTo>
                    <a:pt x="586" y="0"/>
                  </a:lnTo>
                  <a:lnTo>
                    <a:pt x="0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25D98A89-0254-496C-916D-C5CA9638A6D3}"/>
              </a:ext>
            </a:extLst>
          </p:cNvPr>
          <p:cNvGrpSpPr/>
          <p:nvPr/>
        </p:nvGrpSpPr>
        <p:grpSpPr>
          <a:xfrm>
            <a:off x="6960894" y="3213114"/>
            <a:ext cx="467596" cy="420749"/>
            <a:chOff x="1744663" y="2376488"/>
            <a:chExt cx="839787" cy="755651"/>
          </a:xfrm>
          <a:solidFill>
            <a:schemeClr val="bg1"/>
          </a:solidFill>
        </p:grpSpPr>
        <p:sp>
          <p:nvSpPr>
            <p:cNvPr id="64" name="Freeform 174">
              <a:extLst>
                <a:ext uri="{FF2B5EF4-FFF2-40B4-BE49-F238E27FC236}">
                  <a16:creationId xmlns:a16="http://schemas.microsoft.com/office/drawing/2014/main" id="{3FF7989B-D824-4286-B677-F788E537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2633663"/>
              <a:ext cx="173037" cy="415925"/>
            </a:xfrm>
            <a:custGeom>
              <a:avLst/>
              <a:gdLst>
                <a:gd name="T0" fmla="*/ 7 w 48"/>
                <a:gd name="T1" fmla="*/ 115 h 115"/>
                <a:gd name="T2" fmla="*/ 6 w 48"/>
                <a:gd name="T3" fmla="*/ 106 h 115"/>
                <a:gd name="T4" fmla="*/ 39 w 48"/>
                <a:gd name="T5" fmla="*/ 76 h 115"/>
                <a:gd name="T6" fmla="*/ 0 w 48"/>
                <a:gd name="T7" fmla="*/ 8 h 115"/>
                <a:gd name="T8" fmla="*/ 4 w 48"/>
                <a:gd name="T9" fmla="*/ 0 h 115"/>
                <a:gd name="T10" fmla="*/ 48 w 48"/>
                <a:gd name="T11" fmla="*/ 76 h 115"/>
                <a:gd name="T12" fmla="*/ 7 w 48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5">
                  <a:moveTo>
                    <a:pt x="7" y="115"/>
                  </a:moveTo>
                  <a:cubicBezTo>
                    <a:pt x="6" y="106"/>
                    <a:pt x="6" y="106"/>
                    <a:pt x="6" y="106"/>
                  </a:cubicBezTo>
                  <a:cubicBezTo>
                    <a:pt x="29" y="104"/>
                    <a:pt x="39" y="95"/>
                    <a:pt x="39" y="76"/>
                  </a:cubicBezTo>
                  <a:cubicBezTo>
                    <a:pt x="39" y="53"/>
                    <a:pt x="22" y="18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12"/>
                    <a:pt x="48" y="50"/>
                    <a:pt x="48" y="76"/>
                  </a:cubicBezTo>
                  <a:cubicBezTo>
                    <a:pt x="48" y="107"/>
                    <a:pt x="25" y="114"/>
                    <a:pt x="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75">
              <a:extLst>
                <a:ext uri="{FF2B5EF4-FFF2-40B4-BE49-F238E27FC236}">
                  <a16:creationId xmlns:a16="http://schemas.microsoft.com/office/drawing/2014/main" id="{9D78D930-2A93-4652-98D0-4A08B9D40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4413" y="2578101"/>
              <a:ext cx="166687" cy="95250"/>
            </a:xfrm>
            <a:custGeom>
              <a:avLst/>
              <a:gdLst>
                <a:gd name="T0" fmla="*/ 35 w 46"/>
                <a:gd name="T1" fmla="*/ 26 h 26"/>
                <a:gd name="T2" fmla="*/ 10 w 46"/>
                <a:gd name="T3" fmla="*/ 26 h 26"/>
                <a:gd name="T4" fmla="*/ 0 w 46"/>
                <a:gd name="T5" fmla="*/ 15 h 26"/>
                <a:gd name="T6" fmla="*/ 0 w 46"/>
                <a:gd name="T7" fmla="*/ 10 h 26"/>
                <a:gd name="T8" fmla="*/ 10 w 46"/>
                <a:gd name="T9" fmla="*/ 0 h 26"/>
                <a:gd name="T10" fmla="*/ 35 w 46"/>
                <a:gd name="T11" fmla="*/ 0 h 26"/>
                <a:gd name="T12" fmla="*/ 46 w 46"/>
                <a:gd name="T13" fmla="*/ 10 h 26"/>
                <a:gd name="T14" fmla="*/ 46 w 46"/>
                <a:gd name="T15" fmla="*/ 15 h 26"/>
                <a:gd name="T16" fmla="*/ 35 w 46"/>
                <a:gd name="T17" fmla="*/ 26 h 26"/>
                <a:gd name="T18" fmla="*/ 10 w 46"/>
                <a:gd name="T19" fmla="*/ 8 h 26"/>
                <a:gd name="T20" fmla="*/ 8 w 46"/>
                <a:gd name="T21" fmla="*/ 10 h 26"/>
                <a:gd name="T22" fmla="*/ 8 w 46"/>
                <a:gd name="T23" fmla="*/ 15 h 26"/>
                <a:gd name="T24" fmla="*/ 10 w 46"/>
                <a:gd name="T25" fmla="*/ 17 h 26"/>
                <a:gd name="T26" fmla="*/ 35 w 46"/>
                <a:gd name="T27" fmla="*/ 17 h 26"/>
                <a:gd name="T28" fmla="*/ 37 w 46"/>
                <a:gd name="T29" fmla="*/ 15 h 26"/>
                <a:gd name="T30" fmla="*/ 37 w 46"/>
                <a:gd name="T31" fmla="*/ 10 h 26"/>
                <a:gd name="T32" fmla="*/ 35 w 46"/>
                <a:gd name="T33" fmla="*/ 8 h 26"/>
                <a:gd name="T34" fmla="*/ 10 w 46"/>
                <a:gd name="T3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6">
                  <a:moveTo>
                    <a:pt x="35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6" y="5"/>
                    <a:pt x="46" y="1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21"/>
                    <a:pt x="41" y="26"/>
                    <a:pt x="35" y="26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7"/>
                    <a:pt x="37" y="17"/>
                    <a:pt x="37" y="15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5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76">
              <a:extLst>
                <a:ext uri="{FF2B5EF4-FFF2-40B4-BE49-F238E27FC236}">
                  <a16:creationId xmlns:a16="http://schemas.microsoft.com/office/drawing/2014/main" id="{7F9E9BEB-1FD6-4690-8F67-9E452398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2455863"/>
              <a:ext cx="166687" cy="141288"/>
            </a:xfrm>
            <a:custGeom>
              <a:avLst/>
              <a:gdLst>
                <a:gd name="T0" fmla="*/ 27 w 105"/>
                <a:gd name="T1" fmla="*/ 89 h 89"/>
                <a:gd name="T2" fmla="*/ 0 w 105"/>
                <a:gd name="T3" fmla="*/ 20 h 89"/>
                <a:gd name="T4" fmla="*/ 48 w 105"/>
                <a:gd name="T5" fmla="*/ 32 h 89"/>
                <a:gd name="T6" fmla="*/ 105 w 105"/>
                <a:gd name="T7" fmla="*/ 0 h 89"/>
                <a:gd name="T8" fmla="*/ 87 w 105"/>
                <a:gd name="T9" fmla="*/ 87 h 89"/>
                <a:gd name="T10" fmla="*/ 68 w 105"/>
                <a:gd name="T11" fmla="*/ 82 h 89"/>
                <a:gd name="T12" fmla="*/ 78 w 105"/>
                <a:gd name="T13" fmla="*/ 36 h 89"/>
                <a:gd name="T14" fmla="*/ 50 w 105"/>
                <a:gd name="T15" fmla="*/ 52 h 89"/>
                <a:gd name="T16" fmla="*/ 30 w 105"/>
                <a:gd name="T17" fmla="*/ 48 h 89"/>
                <a:gd name="T18" fmla="*/ 43 w 105"/>
                <a:gd name="T19" fmla="*/ 82 h 89"/>
                <a:gd name="T20" fmla="*/ 27 w 10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9">
                  <a:moveTo>
                    <a:pt x="27" y="89"/>
                  </a:moveTo>
                  <a:lnTo>
                    <a:pt x="0" y="20"/>
                  </a:lnTo>
                  <a:lnTo>
                    <a:pt x="48" y="32"/>
                  </a:lnTo>
                  <a:lnTo>
                    <a:pt x="105" y="0"/>
                  </a:lnTo>
                  <a:lnTo>
                    <a:pt x="87" y="87"/>
                  </a:lnTo>
                  <a:lnTo>
                    <a:pt x="68" y="82"/>
                  </a:lnTo>
                  <a:lnTo>
                    <a:pt x="78" y="36"/>
                  </a:lnTo>
                  <a:lnTo>
                    <a:pt x="50" y="52"/>
                  </a:lnTo>
                  <a:lnTo>
                    <a:pt x="30" y="48"/>
                  </a:lnTo>
                  <a:lnTo>
                    <a:pt x="43" y="82"/>
                  </a:lnTo>
                  <a:lnTo>
                    <a:pt x="2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77">
              <a:extLst>
                <a:ext uri="{FF2B5EF4-FFF2-40B4-BE49-F238E27FC236}">
                  <a16:creationId xmlns:a16="http://schemas.microsoft.com/office/drawing/2014/main" id="{77A6BD14-CC9E-4C82-A1F8-9C31D031A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2659063"/>
              <a:ext cx="195262" cy="412750"/>
            </a:xfrm>
            <a:custGeom>
              <a:avLst/>
              <a:gdLst>
                <a:gd name="T0" fmla="*/ 54 w 54"/>
                <a:gd name="T1" fmla="*/ 114 h 114"/>
                <a:gd name="T2" fmla="*/ 0 w 54"/>
                <a:gd name="T3" fmla="*/ 79 h 114"/>
                <a:gd name="T4" fmla="*/ 40 w 54"/>
                <a:gd name="T5" fmla="*/ 0 h 114"/>
                <a:gd name="T6" fmla="*/ 45 w 54"/>
                <a:gd name="T7" fmla="*/ 8 h 114"/>
                <a:gd name="T8" fmla="*/ 9 w 54"/>
                <a:gd name="T9" fmla="*/ 79 h 114"/>
                <a:gd name="T10" fmla="*/ 54 w 54"/>
                <a:gd name="T11" fmla="*/ 105 h 114"/>
                <a:gd name="T12" fmla="*/ 54 w 54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14">
                  <a:moveTo>
                    <a:pt x="54" y="114"/>
                  </a:moveTo>
                  <a:cubicBezTo>
                    <a:pt x="35" y="113"/>
                    <a:pt x="0" y="113"/>
                    <a:pt x="0" y="79"/>
                  </a:cubicBezTo>
                  <a:cubicBezTo>
                    <a:pt x="0" y="54"/>
                    <a:pt x="17" y="16"/>
                    <a:pt x="40" y="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5" y="21"/>
                    <a:pt x="9" y="56"/>
                    <a:pt x="9" y="79"/>
                  </a:cubicBezTo>
                  <a:cubicBezTo>
                    <a:pt x="9" y="100"/>
                    <a:pt x="26" y="104"/>
                    <a:pt x="54" y="105"/>
                  </a:cubicBezTo>
                  <a:lnTo>
                    <a:pt x="54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178">
              <a:extLst>
                <a:ext uri="{FF2B5EF4-FFF2-40B4-BE49-F238E27FC236}">
                  <a16:creationId xmlns:a16="http://schemas.microsoft.com/office/drawing/2014/main" id="{5A136184-8068-4D37-8A9D-C2D204EAC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2775" y="2593976"/>
              <a:ext cx="166687" cy="93663"/>
            </a:xfrm>
            <a:custGeom>
              <a:avLst/>
              <a:gdLst>
                <a:gd name="T0" fmla="*/ 35 w 46"/>
                <a:gd name="T1" fmla="*/ 26 h 26"/>
                <a:gd name="T2" fmla="*/ 10 w 46"/>
                <a:gd name="T3" fmla="*/ 26 h 26"/>
                <a:gd name="T4" fmla="*/ 0 w 46"/>
                <a:gd name="T5" fmla="*/ 16 h 26"/>
                <a:gd name="T6" fmla="*/ 0 w 46"/>
                <a:gd name="T7" fmla="*/ 11 h 26"/>
                <a:gd name="T8" fmla="*/ 10 w 46"/>
                <a:gd name="T9" fmla="*/ 0 h 26"/>
                <a:gd name="T10" fmla="*/ 35 w 46"/>
                <a:gd name="T11" fmla="*/ 0 h 26"/>
                <a:gd name="T12" fmla="*/ 46 w 46"/>
                <a:gd name="T13" fmla="*/ 11 h 26"/>
                <a:gd name="T14" fmla="*/ 46 w 46"/>
                <a:gd name="T15" fmla="*/ 16 h 26"/>
                <a:gd name="T16" fmla="*/ 35 w 46"/>
                <a:gd name="T17" fmla="*/ 26 h 26"/>
                <a:gd name="T18" fmla="*/ 10 w 46"/>
                <a:gd name="T19" fmla="*/ 9 h 26"/>
                <a:gd name="T20" fmla="*/ 8 w 46"/>
                <a:gd name="T21" fmla="*/ 11 h 26"/>
                <a:gd name="T22" fmla="*/ 8 w 46"/>
                <a:gd name="T23" fmla="*/ 16 h 26"/>
                <a:gd name="T24" fmla="*/ 10 w 46"/>
                <a:gd name="T25" fmla="*/ 18 h 26"/>
                <a:gd name="T26" fmla="*/ 35 w 46"/>
                <a:gd name="T27" fmla="*/ 18 h 26"/>
                <a:gd name="T28" fmla="*/ 38 w 46"/>
                <a:gd name="T29" fmla="*/ 16 h 26"/>
                <a:gd name="T30" fmla="*/ 38 w 46"/>
                <a:gd name="T31" fmla="*/ 11 h 26"/>
                <a:gd name="T32" fmla="*/ 35 w 46"/>
                <a:gd name="T33" fmla="*/ 9 h 26"/>
                <a:gd name="T34" fmla="*/ 10 w 46"/>
                <a:gd name="T3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6">
                  <a:moveTo>
                    <a:pt x="35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5" y="26"/>
                    <a:pt x="0" y="22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6" y="5"/>
                    <a:pt x="46" y="11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22"/>
                    <a:pt x="41" y="26"/>
                    <a:pt x="35" y="26"/>
                  </a:cubicBezTo>
                  <a:close/>
                  <a:moveTo>
                    <a:pt x="10" y="9"/>
                  </a:moveTo>
                  <a:cubicBezTo>
                    <a:pt x="9" y="9"/>
                    <a:pt x="8" y="10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8"/>
                    <a:pt x="38" y="17"/>
                    <a:pt x="38" y="1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7" y="9"/>
                    <a:pt x="3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79">
              <a:extLst>
                <a:ext uri="{FF2B5EF4-FFF2-40B4-BE49-F238E27FC236}">
                  <a16:creationId xmlns:a16="http://schemas.microsoft.com/office/drawing/2014/main" id="{42B58EBF-2F7C-4984-866E-DFE0E65A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2473326"/>
              <a:ext cx="166687" cy="138113"/>
            </a:xfrm>
            <a:custGeom>
              <a:avLst/>
              <a:gdLst>
                <a:gd name="T0" fmla="*/ 27 w 105"/>
                <a:gd name="T1" fmla="*/ 87 h 87"/>
                <a:gd name="T2" fmla="*/ 0 w 105"/>
                <a:gd name="T3" fmla="*/ 21 h 87"/>
                <a:gd name="T4" fmla="*/ 48 w 105"/>
                <a:gd name="T5" fmla="*/ 32 h 87"/>
                <a:gd name="T6" fmla="*/ 105 w 105"/>
                <a:gd name="T7" fmla="*/ 0 h 87"/>
                <a:gd name="T8" fmla="*/ 87 w 105"/>
                <a:gd name="T9" fmla="*/ 87 h 87"/>
                <a:gd name="T10" fmla="*/ 68 w 105"/>
                <a:gd name="T11" fmla="*/ 82 h 87"/>
                <a:gd name="T12" fmla="*/ 78 w 105"/>
                <a:gd name="T13" fmla="*/ 37 h 87"/>
                <a:gd name="T14" fmla="*/ 50 w 105"/>
                <a:gd name="T15" fmla="*/ 53 h 87"/>
                <a:gd name="T16" fmla="*/ 30 w 105"/>
                <a:gd name="T17" fmla="*/ 46 h 87"/>
                <a:gd name="T18" fmla="*/ 43 w 105"/>
                <a:gd name="T19" fmla="*/ 80 h 87"/>
                <a:gd name="T20" fmla="*/ 27 w 105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7">
                  <a:moveTo>
                    <a:pt x="27" y="87"/>
                  </a:moveTo>
                  <a:lnTo>
                    <a:pt x="0" y="21"/>
                  </a:lnTo>
                  <a:lnTo>
                    <a:pt x="48" y="32"/>
                  </a:lnTo>
                  <a:lnTo>
                    <a:pt x="105" y="0"/>
                  </a:lnTo>
                  <a:lnTo>
                    <a:pt x="87" y="87"/>
                  </a:lnTo>
                  <a:lnTo>
                    <a:pt x="68" y="82"/>
                  </a:lnTo>
                  <a:lnTo>
                    <a:pt x="78" y="37"/>
                  </a:lnTo>
                  <a:lnTo>
                    <a:pt x="50" y="53"/>
                  </a:lnTo>
                  <a:lnTo>
                    <a:pt x="30" y="46"/>
                  </a:lnTo>
                  <a:lnTo>
                    <a:pt x="43" y="80"/>
                  </a:lnTo>
                  <a:lnTo>
                    <a:pt x="2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80">
              <a:extLst>
                <a:ext uri="{FF2B5EF4-FFF2-40B4-BE49-F238E27FC236}">
                  <a16:creationId xmlns:a16="http://schemas.microsoft.com/office/drawing/2014/main" id="{163CD140-334A-4A61-A81F-FFDC29BA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2600326"/>
              <a:ext cx="554037" cy="531813"/>
            </a:xfrm>
            <a:custGeom>
              <a:avLst/>
              <a:gdLst>
                <a:gd name="T0" fmla="*/ 79 w 153"/>
                <a:gd name="T1" fmla="*/ 147 h 147"/>
                <a:gd name="T2" fmla="*/ 0 w 153"/>
                <a:gd name="T3" fmla="*/ 103 h 147"/>
                <a:gd name="T4" fmla="*/ 56 w 153"/>
                <a:gd name="T5" fmla="*/ 0 h 147"/>
                <a:gd name="T6" fmla="*/ 60 w 153"/>
                <a:gd name="T7" fmla="*/ 8 h 147"/>
                <a:gd name="T8" fmla="*/ 9 w 153"/>
                <a:gd name="T9" fmla="*/ 103 h 147"/>
                <a:gd name="T10" fmla="*/ 79 w 153"/>
                <a:gd name="T11" fmla="*/ 138 h 147"/>
                <a:gd name="T12" fmla="*/ 143 w 153"/>
                <a:gd name="T13" fmla="*/ 97 h 147"/>
                <a:gd name="T14" fmla="*/ 95 w 153"/>
                <a:gd name="T15" fmla="*/ 9 h 147"/>
                <a:gd name="T16" fmla="*/ 99 w 153"/>
                <a:gd name="T17" fmla="*/ 0 h 147"/>
                <a:gd name="T18" fmla="*/ 153 w 153"/>
                <a:gd name="T19" fmla="*/ 97 h 147"/>
                <a:gd name="T20" fmla="*/ 79 w 153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47">
                  <a:moveTo>
                    <a:pt x="79" y="147"/>
                  </a:moveTo>
                  <a:cubicBezTo>
                    <a:pt x="42" y="147"/>
                    <a:pt x="0" y="147"/>
                    <a:pt x="0" y="103"/>
                  </a:cubicBezTo>
                  <a:cubicBezTo>
                    <a:pt x="0" y="69"/>
                    <a:pt x="24" y="17"/>
                    <a:pt x="56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32" y="23"/>
                    <a:pt x="9" y="72"/>
                    <a:pt x="9" y="103"/>
                  </a:cubicBezTo>
                  <a:cubicBezTo>
                    <a:pt x="9" y="135"/>
                    <a:pt x="35" y="138"/>
                    <a:pt x="79" y="138"/>
                  </a:cubicBezTo>
                  <a:cubicBezTo>
                    <a:pt x="119" y="138"/>
                    <a:pt x="143" y="131"/>
                    <a:pt x="143" y="97"/>
                  </a:cubicBezTo>
                  <a:cubicBezTo>
                    <a:pt x="143" y="67"/>
                    <a:pt x="123" y="23"/>
                    <a:pt x="95" y="9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31" y="17"/>
                    <a:pt x="153" y="64"/>
                    <a:pt x="153" y="97"/>
                  </a:cubicBezTo>
                  <a:cubicBezTo>
                    <a:pt x="153" y="141"/>
                    <a:pt x="115" y="147"/>
                    <a:pt x="7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81">
              <a:extLst>
                <a:ext uri="{FF2B5EF4-FFF2-40B4-BE49-F238E27FC236}">
                  <a16:creationId xmlns:a16="http://schemas.microsoft.com/office/drawing/2014/main" id="{237EBE61-2F92-4741-8328-651626284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9150" y="2527301"/>
              <a:ext cx="201612" cy="112713"/>
            </a:xfrm>
            <a:custGeom>
              <a:avLst/>
              <a:gdLst>
                <a:gd name="T0" fmla="*/ 44 w 56"/>
                <a:gd name="T1" fmla="*/ 31 h 31"/>
                <a:gd name="T2" fmla="*/ 12 w 56"/>
                <a:gd name="T3" fmla="*/ 31 h 31"/>
                <a:gd name="T4" fmla="*/ 0 w 56"/>
                <a:gd name="T5" fmla="*/ 19 h 31"/>
                <a:gd name="T6" fmla="*/ 0 w 56"/>
                <a:gd name="T7" fmla="*/ 12 h 31"/>
                <a:gd name="T8" fmla="*/ 12 w 56"/>
                <a:gd name="T9" fmla="*/ 0 h 31"/>
                <a:gd name="T10" fmla="*/ 44 w 56"/>
                <a:gd name="T11" fmla="*/ 0 h 31"/>
                <a:gd name="T12" fmla="*/ 56 w 56"/>
                <a:gd name="T13" fmla="*/ 12 h 31"/>
                <a:gd name="T14" fmla="*/ 56 w 56"/>
                <a:gd name="T15" fmla="*/ 19 h 31"/>
                <a:gd name="T16" fmla="*/ 44 w 56"/>
                <a:gd name="T17" fmla="*/ 31 h 31"/>
                <a:gd name="T18" fmla="*/ 12 w 56"/>
                <a:gd name="T19" fmla="*/ 9 h 31"/>
                <a:gd name="T20" fmla="*/ 8 w 56"/>
                <a:gd name="T21" fmla="*/ 12 h 31"/>
                <a:gd name="T22" fmla="*/ 8 w 56"/>
                <a:gd name="T23" fmla="*/ 19 h 31"/>
                <a:gd name="T24" fmla="*/ 12 w 56"/>
                <a:gd name="T25" fmla="*/ 23 h 31"/>
                <a:gd name="T26" fmla="*/ 44 w 56"/>
                <a:gd name="T27" fmla="*/ 23 h 31"/>
                <a:gd name="T28" fmla="*/ 48 w 56"/>
                <a:gd name="T29" fmla="*/ 19 h 31"/>
                <a:gd name="T30" fmla="*/ 48 w 56"/>
                <a:gd name="T31" fmla="*/ 12 h 31"/>
                <a:gd name="T32" fmla="*/ 44 w 56"/>
                <a:gd name="T33" fmla="*/ 9 h 31"/>
                <a:gd name="T34" fmla="*/ 12 w 56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1">
                  <a:moveTo>
                    <a:pt x="44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6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6"/>
                    <a:pt x="51" y="31"/>
                    <a:pt x="44" y="31"/>
                  </a:cubicBezTo>
                  <a:close/>
                  <a:moveTo>
                    <a:pt x="12" y="9"/>
                  </a:moveTo>
                  <a:cubicBezTo>
                    <a:pt x="10" y="9"/>
                    <a:pt x="8" y="10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10" y="23"/>
                    <a:pt x="12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3"/>
                    <a:pt x="48" y="21"/>
                    <a:pt x="48" y="1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46" y="9"/>
                    <a:pt x="44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82">
              <a:extLst>
                <a:ext uri="{FF2B5EF4-FFF2-40B4-BE49-F238E27FC236}">
                  <a16:creationId xmlns:a16="http://schemas.microsoft.com/office/drawing/2014/main" id="{20D1D0B9-3158-415D-AFC1-585931CDB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376488"/>
              <a:ext cx="201612" cy="169863"/>
            </a:xfrm>
            <a:custGeom>
              <a:avLst/>
              <a:gdLst>
                <a:gd name="T0" fmla="*/ 34 w 127"/>
                <a:gd name="T1" fmla="*/ 107 h 107"/>
                <a:gd name="T2" fmla="*/ 0 w 127"/>
                <a:gd name="T3" fmla="*/ 25 h 107"/>
                <a:gd name="T4" fmla="*/ 57 w 127"/>
                <a:gd name="T5" fmla="*/ 38 h 107"/>
                <a:gd name="T6" fmla="*/ 127 w 127"/>
                <a:gd name="T7" fmla="*/ 0 h 107"/>
                <a:gd name="T8" fmla="*/ 107 w 127"/>
                <a:gd name="T9" fmla="*/ 105 h 107"/>
                <a:gd name="T10" fmla="*/ 86 w 127"/>
                <a:gd name="T11" fmla="*/ 102 h 107"/>
                <a:gd name="T12" fmla="*/ 100 w 127"/>
                <a:gd name="T13" fmla="*/ 36 h 107"/>
                <a:gd name="T14" fmla="*/ 61 w 127"/>
                <a:gd name="T15" fmla="*/ 59 h 107"/>
                <a:gd name="T16" fmla="*/ 32 w 127"/>
                <a:gd name="T17" fmla="*/ 52 h 107"/>
                <a:gd name="T18" fmla="*/ 50 w 127"/>
                <a:gd name="T19" fmla="*/ 100 h 107"/>
                <a:gd name="T20" fmla="*/ 34 w 127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07">
                  <a:moveTo>
                    <a:pt x="34" y="107"/>
                  </a:moveTo>
                  <a:lnTo>
                    <a:pt x="0" y="25"/>
                  </a:lnTo>
                  <a:lnTo>
                    <a:pt x="57" y="38"/>
                  </a:lnTo>
                  <a:lnTo>
                    <a:pt x="127" y="0"/>
                  </a:lnTo>
                  <a:lnTo>
                    <a:pt x="107" y="105"/>
                  </a:lnTo>
                  <a:lnTo>
                    <a:pt x="86" y="102"/>
                  </a:lnTo>
                  <a:lnTo>
                    <a:pt x="100" y="36"/>
                  </a:lnTo>
                  <a:lnTo>
                    <a:pt x="61" y="59"/>
                  </a:lnTo>
                  <a:lnTo>
                    <a:pt x="32" y="52"/>
                  </a:lnTo>
                  <a:lnTo>
                    <a:pt x="50" y="100"/>
                  </a:lnTo>
                  <a:lnTo>
                    <a:pt x="34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83">
              <a:extLst>
                <a:ext uri="{FF2B5EF4-FFF2-40B4-BE49-F238E27FC236}">
                  <a16:creationId xmlns:a16="http://schemas.microsoft.com/office/drawing/2014/main" id="{A994EC42-DBE4-4BAA-9950-A759FE27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2789238"/>
              <a:ext cx="249237" cy="195263"/>
            </a:xfrm>
            <a:custGeom>
              <a:avLst/>
              <a:gdLst>
                <a:gd name="T0" fmla="*/ 69 w 69"/>
                <a:gd name="T1" fmla="*/ 2 h 54"/>
                <a:gd name="T2" fmla="*/ 69 w 69"/>
                <a:gd name="T3" fmla="*/ 2 h 54"/>
                <a:gd name="T4" fmla="*/ 60 w 69"/>
                <a:gd name="T5" fmla="*/ 47 h 54"/>
                <a:gd name="T6" fmla="*/ 58 w 69"/>
                <a:gd name="T7" fmla="*/ 52 h 54"/>
                <a:gd name="T8" fmla="*/ 56 w 69"/>
                <a:gd name="T9" fmla="*/ 53 h 54"/>
                <a:gd name="T10" fmla="*/ 51 w 69"/>
                <a:gd name="T11" fmla="*/ 54 h 54"/>
                <a:gd name="T12" fmla="*/ 47 w 69"/>
                <a:gd name="T13" fmla="*/ 53 h 54"/>
                <a:gd name="T14" fmla="*/ 45 w 69"/>
                <a:gd name="T15" fmla="*/ 51 h 54"/>
                <a:gd name="T16" fmla="*/ 44 w 69"/>
                <a:gd name="T17" fmla="*/ 47 h 54"/>
                <a:gd name="T18" fmla="*/ 35 w 69"/>
                <a:gd name="T19" fmla="*/ 9 h 54"/>
                <a:gd name="T20" fmla="*/ 35 w 69"/>
                <a:gd name="T21" fmla="*/ 8 h 54"/>
                <a:gd name="T22" fmla="*/ 34 w 69"/>
                <a:gd name="T23" fmla="*/ 8 h 54"/>
                <a:gd name="T24" fmla="*/ 34 w 69"/>
                <a:gd name="T25" fmla="*/ 9 h 54"/>
                <a:gd name="T26" fmla="*/ 26 w 69"/>
                <a:gd name="T27" fmla="*/ 47 h 54"/>
                <a:gd name="T28" fmla="*/ 23 w 69"/>
                <a:gd name="T29" fmla="*/ 52 h 54"/>
                <a:gd name="T30" fmla="*/ 18 w 69"/>
                <a:gd name="T31" fmla="*/ 54 h 54"/>
                <a:gd name="T32" fmla="*/ 13 w 69"/>
                <a:gd name="T33" fmla="*/ 53 h 54"/>
                <a:gd name="T34" fmla="*/ 11 w 69"/>
                <a:gd name="T35" fmla="*/ 52 h 54"/>
                <a:gd name="T36" fmla="*/ 10 w 69"/>
                <a:gd name="T37" fmla="*/ 47 h 54"/>
                <a:gd name="T38" fmla="*/ 0 w 69"/>
                <a:gd name="T39" fmla="*/ 2 h 54"/>
                <a:gd name="T40" fmla="*/ 0 w 69"/>
                <a:gd name="T41" fmla="*/ 2 h 54"/>
                <a:gd name="T42" fmla="*/ 1 w 69"/>
                <a:gd name="T43" fmla="*/ 1 h 54"/>
                <a:gd name="T44" fmla="*/ 2 w 69"/>
                <a:gd name="T45" fmla="*/ 0 h 54"/>
                <a:gd name="T46" fmla="*/ 7 w 69"/>
                <a:gd name="T47" fmla="*/ 0 h 54"/>
                <a:gd name="T48" fmla="*/ 8 w 69"/>
                <a:gd name="T49" fmla="*/ 0 h 54"/>
                <a:gd name="T50" fmla="*/ 9 w 69"/>
                <a:gd name="T51" fmla="*/ 1 h 54"/>
                <a:gd name="T52" fmla="*/ 17 w 69"/>
                <a:gd name="T53" fmla="*/ 46 h 54"/>
                <a:gd name="T54" fmla="*/ 18 w 69"/>
                <a:gd name="T55" fmla="*/ 47 h 54"/>
                <a:gd name="T56" fmla="*/ 19 w 69"/>
                <a:gd name="T57" fmla="*/ 46 h 54"/>
                <a:gd name="T58" fmla="*/ 28 w 69"/>
                <a:gd name="T59" fmla="*/ 3 h 54"/>
                <a:gd name="T60" fmla="*/ 32 w 69"/>
                <a:gd name="T61" fmla="*/ 0 h 54"/>
                <a:gd name="T62" fmla="*/ 37 w 69"/>
                <a:gd name="T63" fmla="*/ 0 h 54"/>
                <a:gd name="T64" fmla="*/ 41 w 69"/>
                <a:gd name="T65" fmla="*/ 3 h 54"/>
                <a:gd name="T66" fmla="*/ 51 w 69"/>
                <a:gd name="T67" fmla="*/ 46 h 54"/>
                <a:gd name="T68" fmla="*/ 51 w 69"/>
                <a:gd name="T69" fmla="*/ 47 h 54"/>
                <a:gd name="T70" fmla="*/ 52 w 69"/>
                <a:gd name="T71" fmla="*/ 46 h 54"/>
                <a:gd name="T72" fmla="*/ 60 w 69"/>
                <a:gd name="T73" fmla="*/ 1 h 54"/>
                <a:gd name="T74" fmla="*/ 61 w 69"/>
                <a:gd name="T75" fmla="*/ 0 h 54"/>
                <a:gd name="T76" fmla="*/ 62 w 69"/>
                <a:gd name="T77" fmla="*/ 0 h 54"/>
                <a:gd name="T78" fmla="*/ 67 w 69"/>
                <a:gd name="T79" fmla="*/ 0 h 54"/>
                <a:gd name="T80" fmla="*/ 68 w 69"/>
                <a:gd name="T81" fmla="*/ 1 h 54"/>
                <a:gd name="T82" fmla="*/ 69 w 69"/>
                <a:gd name="T8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5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9"/>
                    <a:pt x="59" y="51"/>
                    <a:pt x="58" y="52"/>
                  </a:cubicBezTo>
                  <a:cubicBezTo>
                    <a:pt x="58" y="53"/>
                    <a:pt x="57" y="53"/>
                    <a:pt x="56" y="53"/>
                  </a:cubicBezTo>
                  <a:cubicBezTo>
                    <a:pt x="55" y="54"/>
                    <a:pt x="54" y="54"/>
                    <a:pt x="51" y="54"/>
                  </a:cubicBezTo>
                  <a:cubicBezTo>
                    <a:pt x="50" y="54"/>
                    <a:pt x="48" y="54"/>
                    <a:pt x="47" y="53"/>
                  </a:cubicBezTo>
                  <a:cubicBezTo>
                    <a:pt x="47" y="53"/>
                    <a:pt x="46" y="52"/>
                    <a:pt x="45" y="51"/>
                  </a:cubicBezTo>
                  <a:cubicBezTo>
                    <a:pt x="45" y="50"/>
                    <a:pt x="44" y="49"/>
                    <a:pt x="44" y="4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9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50"/>
                    <a:pt x="24" y="52"/>
                    <a:pt x="23" y="52"/>
                  </a:cubicBezTo>
                  <a:cubicBezTo>
                    <a:pt x="22" y="53"/>
                    <a:pt x="20" y="54"/>
                    <a:pt x="18" y="54"/>
                  </a:cubicBezTo>
                  <a:cubicBezTo>
                    <a:pt x="16" y="54"/>
                    <a:pt x="14" y="54"/>
                    <a:pt x="13" y="53"/>
                  </a:cubicBezTo>
                  <a:cubicBezTo>
                    <a:pt x="12" y="53"/>
                    <a:pt x="12" y="53"/>
                    <a:pt x="11" y="52"/>
                  </a:cubicBezTo>
                  <a:cubicBezTo>
                    <a:pt x="11" y="51"/>
                    <a:pt x="10" y="49"/>
                    <a:pt x="10" y="4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8" y="47"/>
                  </a:cubicBezTo>
                  <a:cubicBezTo>
                    <a:pt x="18" y="47"/>
                    <a:pt x="18" y="46"/>
                    <a:pt x="19" y="4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1"/>
                    <a:pt x="30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7"/>
                    <a:pt x="51" y="47"/>
                  </a:cubicBezTo>
                  <a:cubicBezTo>
                    <a:pt x="52" y="47"/>
                    <a:pt x="52" y="46"/>
                    <a:pt x="52" y="46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1" y="1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cubicBezTo>
                    <a:pt x="69" y="1"/>
                    <a:pt x="69" y="1"/>
                    <a:pt x="6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Rectangle 184">
              <a:extLst>
                <a:ext uri="{FF2B5EF4-FFF2-40B4-BE49-F238E27FC236}">
                  <a16:creationId xmlns:a16="http://schemas.microsoft.com/office/drawing/2014/main" id="{0AF188D1-8E3B-438C-9D55-2709A44D7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700" y="2868613"/>
              <a:ext cx="2905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2CD5AEF1-9A73-43BB-B035-DA3C22C9B2A8}"/>
              </a:ext>
            </a:extLst>
          </p:cNvPr>
          <p:cNvGrpSpPr/>
          <p:nvPr/>
        </p:nvGrpSpPr>
        <p:grpSpPr>
          <a:xfrm>
            <a:off x="6987615" y="4883693"/>
            <a:ext cx="414154" cy="393860"/>
            <a:chOff x="1733550" y="3775075"/>
            <a:chExt cx="874713" cy="831851"/>
          </a:xfrm>
          <a:solidFill>
            <a:schemeClr val="bg1"/>
          </a:solidFill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EF7C83FE-751B-46DB-AC62-9097B41D2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13" y="4287838"/>
              <a:ext cx="166688" cy="319088"/>
            </a:xfrm>
            <a:custGeom>
              <a:avLst/>
              <a:gdLst>
                <a:gd name="T0" fmla="*/ 105 w 105"/>
                <a:gd name="T1" fmla="*/ 201 h 201"/>
                <a:gd name="T2" fmla="*/ 0 w 105"/>
                <a:gd name="T3" fmla="*/ 201 h 201"/>
                <a:gd name="T4" fmla="*/ 0 w 105"/>
                <a:gd name="T5" fmla="*/ 0 h 201"/>
                <a:gd name="T6" fmla="*/ 105 w 105"/>
                <a:gd name="T7" fmla="*/ 0 h 201"/>
                <a:gd name="T8" fmla="*/ 105 w 105"/>
                <a:gd name="T9" fmla="*/ 201 h 201"/>
                <a:gd name="T10" fmla="*/ 24 w 105"/>
                <a:gd name="T11" fmla="*/ 177 h 201"/>
                <a:gd name="T12" fmla="*/ 81 w 105"/>
                <a:gd name="T13" fmla="*/ 177 h 201"/>
                <a:gd name="T14" fmla="*/ 81 w 105"/>
                <a:gd name="T15" fmla="*/ 24 h 201"/>
                <a:gd name="T16" fmla="*/ 24 w 105"/>
                <a:gd name="T17" fmla="*/ 24 h 201"/>
                <a:gd name="T18" fmla="*/ 24 w 105"/>
                <a:gd name="T19" fmla="*/ 17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201">
                  <a:moveTo>
                    <a:pt x="10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01"/>
                  </a:lnTo>
                  <a:close/>
                  <a:moveTo>
                    <a:pt x="24" y="177"/>
                  </a:moveTo>
                  <a:lnTo>
                    <a:pt x="81" y="177"/>
                  </a:lnTo>
                  <a:lnTo>
                    <a:pt x="81" y="24"/>
                  </a:lnTo>
                  <a:lnTo>
                    <a:pt x="24" y="24"/>
                  </a:lnTo>
                  <a:lnTo>
                    <a:pt x="2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D04A2848-DD37-4EC7-A9BB-5108A4B87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4314825"/>
              <a:ext cx="163513" cy="292100"/>
            </a:xfrm>
            <a:custGeom>
              <a:avLst/>
              <a:gdLst>
                <a:gd name="T0" fmla="*/ 103 w 103"/>
                <a:gd name="T1" fmla="*/ 184 h 184"/>
                <a:gd name="T2" fmla="*/ 0 w 103"/>
                <a:gd name="T3" fmla="*/ 184 h 184"/>
                <a:gd name="T4" fmla="*/ 0 w 103"/>
                <a:gd name="T5" fmla="*/ 0 h 184"/>
                <a:gd name="T6" fmla="*/ 103 w 103"/>
                <a:gd name="T7" fmla="*/ 0 h 184"/>
                <a:gd name="T8" fmla="*/ 103 w 103"/>
                <a:gd name="T9" fmla="*/ 184 h 184"/>
                <a:gd name="T10" fmla="*/ 24 w 103"/>
                <a:gd name="T11" fmla="*/ 160 h 184"/>
                <a:gd name="T12" fmla="*/ 79 w 103"/>
                <a:gd name="T13" fmla="*/ 160 h 184"/>
                <a:gd name="T14" fmla="*/ 79 w 103"/>
                <a:gd name="T15" fmla="*/ 24 h 184"/>
                <a:gd name="T16" fmla="*/ 24 w 103"/>
                <a:gd name="T17" fmla="*/ 24 h 184"/>
                <a:gd name="T18" fmla="*/ 24 w 103"/>
                <a:gd name="T19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84">
                  <a:moveTo>
                    <a:pt x="103" y="184"/>
                  </a:moveTo>
                  <a:lnTo>
                    <a:pt x="0" y="184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84"/>
                  </a:lnTo>
                  <a:close/>
                  <a:moveTo>
                    <a:pt x="24" y="160"/>
                  </a:moveTo>
                  <a:lnTo>
                    <a:pt x="79" y="160"/>
                  </a:lnTo>
                  <a:lnTo>
                    <a:pt x="79" y="24"/>
                  </a:lnTo>
                  <a:lnTo>
                    <a:pt x="24" y="24"/>
                  </a:lnTo>
                  <a:lnTo>
                    <a:pt x="24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E6FA065D-0139-489F-9B66-18863F277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4205288"/>
              <a:ext cx="166688" cy="401638"/>
            </a:xfrm>
            <a:custGeom>
              <a:avLst/>
              <a:gdLst>
                <a:gd name="T0" fmla="*/ 105 w 105"/>
                <a:gd name="T1" fmla="*/ 253 h 253"/>
                <a:gd name="T2" fmla="*/ 0 w 105"/>
                <a:gd name="T3" fmla="*/ 253 h 253"/>
                <a:gd name="T4" fmla="*/ 0 w 105"/>
                <a:gd name="T5" fmla="*/ 0 h 253"/>
                <a:gd name="T6" fmla="*/ 105 w 105"/>
                <a:gd name="T7" fmla="*/ 0 h 253"/>
                <a:gd name="T8" fmla="*/ 105 w 105"/>
                <a:gd name="T9" fmla="*/ 253 h 253"/>
                <a:gd name="T10" fmla="*/ 24 w 105"/>
                <a:gd name="T11" fmla="*/ 229 h 253"/>
                <a:gd name="T12" fmla="*/ 81 w 105"/>
                <a:gd name="T13" fmla="*/ 229 h 253"/>
                <a:gd name="T14" fmla="*/ 81 w 105"/>
                <a:gd name="T15" fmla="*/ 24 h 253"/>
                <a:gd name="T16" fmla="*/ 24 w 105"/>
                <a:gd name="T17" fmla="*/ 24 h 253"/>
                <a:gd name="T18" fmla="*/ 24 w 105"/>
                <a:gd name="T19" fmla="*/ 2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253">
                  <a:moveTo>
                    <a:pt x="105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53"/>
                  </a:lnTo>
                  <a:close/>
                  <a:moveTo>
                    <a:pt x="24" y="229"/>
                  </a:moveTo>
                  <a:lnTo>
                    <a:pt x="81" y="229"/>
                  </a:lnTo>
                  <a:lnTo>
                    <a:pt x="81" y="24"/>
                  </a:lnTo>
                  <a:lnTo>
                    <a:pt x="24" y="24"/>
                  </a:lnTo>
                  <a:lnTo>
                    <a:pt x="24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DC2164C9-9BB1-4E23-9A09-C2A8AD77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1575" y="4037013"/>
              <a:ext cx="166688" cy="569913"/>
            </a:xfrm>
            <a:custGeom>
              <a:avLst/>
              <a:gdLst>
                <a:gd name="T0" fmla="*/ 105 w 105"/>
                <a:gd name="T1" fmla="*/ 359 h 359"/>
                <a:gd name="T2" fmla="*/ 0 w 105"/>
                <a:gd name="T3" fmla="*/ 359 h 359"/>
                <a:gd name="T4" fmla="*/ 0 w 105"/>
                <a:gd name="T5" fmla="*/ 0 h 359"/>
                <a:gd name="T6" fmla="*/ 105 w 105"/>
                <a:gd name="T7" fmla="*/ 0 h 359"/>
                <a:gd name="T8" fmla="*/ 105 w 105"/>
                <a:gd name="T9" fmla="*/ 359 h 359"/>
                <a:gd name="T10" fmla="*/ 24 w 105"/>
                <a:gd name="T11" fmla="*/ 335 h 359"/>
                <a:gd name="T12" fmla="*/ 81 w 105"/>
                <a:gd name="T13" fmla="*/ 335 h 359"/>
                <a:gd name="T14" fmla="*/ 81 w 105"/>
                <a:gd name="T15" fmla="*/ 24 h 359"/>
                <a:gd name="T16" fmla="*/ 24 w 105"/>
                <a:gd name="T17" fmla="*/ 24 h 359"/>
                <a:gd name="T18" fmla="*/ 24 w 105"/>
                <a:gd name="T19" fmla="*/ 33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359">
                  <a:moveTo>
                    <a:pt x="105" y="359"/>
                  </a:moveTo>
                  <a:lnTo>
                    <a:pt x="0" y="359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359"/>
                  </a:lnTo>
                  <a:close/>
                  <a:moveTo>
                    <a:pt x="24" y="335"/>
                  </a:moveTo>
                  <a:lnTo>
                    <a:pt x="81" y="335"/>
                  </a:lnTo>
                  <a:lnTo>
                    <a:pt x="81" y="24"/>
                  </a:lnTo>
                  <a:lnTo>
                    <a:pt x="24" y="24"/>
                  </a:lnTo>
                  <a:lnTo>
                    <a:pt x="24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EABCDCED-8994-4E80-8C42-1BACFB532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3775075"/>
              <a:ext cx="447675" cy="406400"/>
            </a:xfrm>
            <a:custGeom>
              <a:avLst/>
              <a:gdLst>
                <a:gd name="T0" fmla="*/ 179 w 282"/>
                <a:gd name="T1" fmla="*/ 3 h 256"/>
                <a:gd name="T2" fmla="*/ 182 w 282"/>
                <a:gd name="T3" fmla="*/ 27 h 256"/>
                <a:gd name="T4" fmla="*/ 229 w 282"/>
                <a:gd name="T5" fmla="*/ 27 h 256"/>
                <a:gd name="T6" fmla="*/ 35 w 282"/>
                <a:gd name="T7" fmla="*/ 209 h 256"/>
                <a:gd name="T8" fmla="*/ 35 w 282"/>
                <a:gd name="T9" fmla="*/ 218 h 256"/>
                <a:gd name="T10" fmla="*/ 26 w 282"/>
                <a:gd name="T11" fmla="*/ 218 h 256"/>
                <a:gd name="T12" fmla="*/ 0 w 282"/>
                <a:gd name="T13" fmla="*/ 240 h 256"/>
                <a:gd name="T14" fmla="*/ 16 w 282"/>
                <a:gd name="T15" fmla="*/ 256 h 256"/>
                <a:gd name="T16" fmla="*/ 249 w 282"/>
                <a:gd name="T17" fmla="*/ 41 h 256"/>
                <a:gd name="T18" fmla="*/ 239 w 282"/>
                <a:gd name="T19" fmla="*/ 91 h 256"/>
                <a:gd name="T20" fmla="*/ 263 w 282"/>
                <a:gd name="T21" fmla="*/ 96 h 256"/>
                <a:gd name="T22" fmla="*/ 282 w 282"/>
                <a:gd name="T23" fmla="*/ 0 h 256"/>
                <a:gd name="T24" fmla="*/ 179 w 282"/>
                <a:gd name="T25" fmla="*/ 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56">
                  <a:moveTo>
                    <a:pt x="179" y="3"/>
                  </a:moveTo>
                  <a:lnTo>
                    <a:pt x="182" y="27"/>
                  </a:lnTo>
                  <a:lnTo>
                    <a:pt x="229" y="27"/>
                  </a:lnTo>
                  <a:lnTo>
                    <a:pt x="35" y="209"/>
                  </a:lnTo>
                  <a:lnTo>
                    <a:pt x="35" y="218"/>
                  </a:lnTo>
                  <a:lnTo>
                    <a:pt x="26" y="218"/>
                  </a:lnTo>
                  <a:lnTo>
                    <a:pt x="0" y="240"/>
                  </a:lnTo>
                  <a:lnTo>
                    <a:pt x="16" y="256"/>
                  </a:lnTo>
                  <a:lnTo>
                    <a:pt x="249" y="41"/>
                  </a:lnTo>
                  <a:lnTo>
                    <a:pt x="239" y="91"/>
                  </a:lnTo>
                  <a:lnTo>
                    <a:pt x="263" y="96"/>
                  </a:lnTo>
                  <a:lnTo>
                    <a:pt x="282" y="0"/>
                  </a:lnTo>
                  <a:lnTo>
                    <a:pt x="17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79D70DD3-9132-45A9-BC5B-045D626F2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3550" y="3843338"/>
              <a:ext cx="444500" cy="444500"/>
            </a:xfrm>
            <a:custGeom>
              <a:avLst/>
              <a:gdLst>
                <a:gd name="T0" fmla="*/ 99 w 117"/>
                <a:gd name="T1" fmla="*/ 38 h 117"/>
                <a:gd name="T2" fmla="*/ 90 w 117"/>
                <a:gd name="T3" fmla="*/ 8 h 117"/>
                <a:gd name="T4" fmla="*/ 73 w 117"/>
                <a:gd name="T5" fmla="*/ 15 h 117"/>
                <a:gd name="T6" fmla="*/ 44 w 117"/>
                <a:gd name="T7" fmla="*/ 0 h 117"/>
                <a:gd name="T8" fmla="*/ 38 w 117"/>
                <a:gd name="T9" fmla="*/ 18 h 117"/>
                <a:gd name="T10" fmla="*/ 8 w 117"/>
                <a:gd name="T11" fmla="*/ 27 h 117"/>
                <a:gd name="T12" fmla="*/ 16 w 117"/>
                <a:gd name="T13" fmla="*/ 44 h 117"/>
                <a:gd name="T14" fmla="*/ 0 w 117"/>
                <a:gd name="T15" fmla="*/ 73 h 117"/>
                <a:gd name="T16" fmla="*/ 19 w 117"/>
                <a:gd name="T17" fmla="*/ 78 h 117"/>
                <a:gd name="T18" fmla="*/ 27 w 117"/>
                <a:gd name="T19" fmla="*/ 109 h 117"/>
                <a:gd name="T20" fmla="*/ 44 w 117"/>
                <a:gd name="T21" fmla="*/ 99 h 117"/>
                <a:gd name="T22" fmla="*/ 73 w 117"/>
                <a:gd name="T23" fmla="*/ 117 h 117"/>
                <a:gd name="T24" fmla="*/ 77 w 117"/>
                <a:gd name="T25" fmla="*/ 97 h 117"/>
                <a:gd name="T26" fmla="*/ 109 w 117"/>
                <a:gd name="T27" fmla="*/ 90 h 117"/>
                <a:gd name="T28" fmla="*/ 102 w 117"/>
                <a:gd name="T29" fmla="*/ 82 h 117"/>
                <a:gd name="T30" fmla="*/ 100 w 117"/>
                <a:gd name="T31" fmla="*/ 73 h 117"/>
                <a:gd name="T32" fmla="*/ 117 w 117"/>
                <a:gd name="T33" fmla="*/ 73 h 117"/>
                <a:gd name="T34" fmla="*/ 117 w 117"/>
                <a:gd name="T35" fmla="*/ 44 h 117"/>
                <a:gd name="T36" fmla="*/ 106 w 117"/>
                <a:gd name="T37" fmla="*/ 63 h 117"/>
                <a:gd name="T38" fmla="*/ 92 w 117"/>
                <a:gd name="T39" fmla="*/ 66 h 117"/>
                <a:gd name="T40" fmla="*/ 85 w 117"/>
                <a:gd name="T41" fmla="*/ 79 h 117"/>
                <a:gd name="T42" fmla="*/ 95 w 117"/>
                <a:gd name="T43" fmla="*/ 90 h 117"/>
                <a:gd name="T44" fmla="*/ 90 w 117"/>
                <a:gd name="T45" fmla="*/ 95 h 117"/>
                <a:gd name="T46" fmla="*/ 79 w 117"/>
                <a:gd name="T47" fmla="*/ 85 h 117"/>
                <a:gd name="T48" fmla="*/ 73 w 117"/>
                <a:gd name="T49" fmla="*/ 88 h 117"/>
                <a:gd name="T50" fmla="*/ 63 w 117"/>
                <a:gd name="T51" fmla="*/ 91 h 117"/>
                <a:gd name="T52" fmla="*/ 54 w 117"/>
                <a:gd name="T53" fmla="*/ 107 h 117"/>
                <a:gd name="T54" fmla="*/ 51 w 117"/>
                <a:gd name="T55" fmla="*/ 90 h 117"/>
                <a:gd name="T56" fmla="*/ 38 w 117"/>
                <a:gd name="T57" fmla="*/ 85 h 117"/>
                <a:gd name="T58" fmla="*/ 22 w 117"/>
                <a:gd name="T59" fmla="*/ 90 h 117"/>
                <a:gd name="T60" fmla="*/ 32 w 117"/>
                <a:gd name="T61" fmla="*/ 79 h 117"/>
                <a:gd name="T62" fmla="*/ 28 w 117"/>
                <a:gd name="T63" fmla="*/ 72 h 117"/>
                <a:gd name="T64" fmla="*/ 24 w 117"/>
                <a:gd name="T65" fmla="*/ 63 h 117"/>
                <a:gd name="T66" fmla="*/ 11 w 117"/>
                <a:gd name="T67" fmla="*/ 55 h 117"/>
                <a:gd name="T68" fmla="*/ 25 w 117"/>
                <a:gd name="T69" fmla="*/ 50 h 117"/>
                <a:gd name="T70" fmla="*/ 31 w 117"/>
                <a:gd name="T71" fmla="*/ 36 h 117"/>
                <a:gd name="T72" fmla="*/ 27 w 117"/>
                <a:gd name="T73" fmla="*/ 22 h 117"/>
                <a:gd name="T74" fmla="*/ 40 w 117"/>
                <a:gd name="T75" fmla="*/ 28 h 117"/>
                <a:gd name="T76" fmla="*/ 54 w 117"/>
                <a:gd name="T77" fmla="*/ 23 h 117"/>
                <a:gd name="T78" fmla="*/ 63 w 117"/>
                <a:gd name="T79" fmla="*/ 11 h 117"/>
                <a:gd name="T80" fmla="*/ 66 w 117"/>
                <a:gd name="T81" fmla="*/ 24 h 117"/>
                <a:gd name="T82" fmla="*/ 81 w 117"/>
                <a:gd name="T83" fmla="*/ 31 h 117"/>
                <a:gd name="T84" fmla="*/ 95 w 117"/>
                <a:gd name="T85" fmla="*/ 27 h 117"/>
                <a:gd name="T86" fmla="*/ 88 w 117"/>
                <a:gd name="T87" fmla="*/ 40 h 117"/>
                <a:gd name="T88" fmla="*/ 93 w 117"/>
                <a:gd name="T89" fmla="*/ 55 h 117"/>
                <a:gd name="T90" fmla="*/ 106 w 117"/>
                <a:gd name="T91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17">
                  <a:moveTo>
                    <a:pt x="101" y="44"/>
                  </a:moveTo>
                  <a:cubicBezTo>
                    <a:pt x="100" y="42"/>
                    <a:pt x="100" y="40"/>
                    <a:pt x="99" y="3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17"/>
                    <a:pt x="75" y="16"/>
                    <a:pt x="73" y="1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6"/>
                    <a:pt x="40" y="17"/>
                    <a:pt x="38" y="1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40"/>
                    <a:pt x="17" y="42"/>
                    <a:pt x="1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4"/>
                    <a:pt x="18" y="76"/>
                    <a:pt x="19" y="7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8"/>
                    <a:pt x="43" y="99"/>
                    <a:pt x="44" y="99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4" y="99"/>
                    <a:pt x="76" y="98"/>
                    <a:pt x="77" y="97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6"/>
                    <a:pt x="99" y="74"/>
                    <a:pt x="100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44"/>
                    <a:pt x="117" y="44"/>
                    <a:pt x="117" y="44"/>
                  </a:cubicBezTo>
                  <a:lnTo>
                    <a:pt x="101" y="44"/>
                  </a:lnTo>
                  <a:close/>
                  <a:moveTo>
                    <a:pt x="106" y="63"/>
                  </a:moveTo>
                  <a:cubicBezTo>
                    <a:pt x="93" y="63"/>
                    <a:pt x="93" y="63"/>
                    <a:pt x="93" y="63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70"/>
                    <a:pt x="89" y="73"/>
                    <a:pt x="87" y="76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5" y="87"/>
                    <a:pt x="74" y="88"/>
                    <a:pt x="73" y="88"/>
                  </a:cubicBezTo>
                  <a:cubicBezTo>
                    <a:pt x="71" y="89"/>
                    <a:pt x="69" y="90"/>
                    <a:pt x="66" y="9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7" y="90"/>
                    <a:pt x="44" y="88"/>
                    <a:pt x="41" y="87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9" y="75"/>
                    <a:pt x="28" y="73"/>
                    <a:pt x="28" y="72"/>
                  </a:cubicBezTo>
                  <a:cubicBezTo>
                    <a:pt x="27" y="70"/>
                    <a:pt x="26" y="68"/>
                    <a:pt x="25" y="66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7"/>
                    <a:pt x="27" y="43"/>
                    <a:pt x="29" y="4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3" y="26"/>
                    <a:pt x="47" y="25"/>
                    <a:pt x="51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0" y="25"/>
                    <a:pt x="74" y="26"/>
                    <a:pt x="77" y="2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0" y="43"/>
                    <a:pt x="91" y="47"/>
                    <a:pt x="92" y="50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106" y="55"/>
                    <a:pt x="106" y="55"/>
                    <a:pt x="106" y="55"/>
                  </a:cubicBezTo>
                  <a:lnTo>
                    <a:pt x="10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A645F0A9-72E5-45E6-BE20-7F213E1DEC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0" y="3995738"/>
              <a:ext cx="141288" cy="141288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7 h 37"/>
                <a:gd name="T12" fmla="*/ 10 w 37"/>
                <a:gd name="T13" fmla="*/ 19 h 37"/>
                <a:gd name="T14" fmla="*/ 18 w 37"/>
                <a:gd name="T15" fmla="*/ 10 h 37"/>
                <a:gd name="T16" fmla="*/ 27 w 37"/>
                <a:gd name="T17" fmla="*/ 19 h 37"/>
                <a:gd name="T18" fmla="*/ 18 w 37"/>
                <a:gd name="T1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7"/>
                  </a:moveTo>
                  <a:cubicBezTo>
                    <a:pt x="14" y="27"/>
                    <a:pt x="10" y="23"/>
                    <a:pt x="10" y="19"/>
                  </a:cubicBezTo>
                  <a:cubicBezTo>
                    <a:pt x="10" y="14"/>
                    <a:pt x="14" y="10"/>
                    <a:pt x="18" y="10"/>
                  </a:cubicBezTo>
                  <a:cubicBezTo>
                    <a:pt x="23" y="10"/>
                    <a:pt x="27" y="14"/>
                    <a:pt x="27" y="19"/>
                  </a:cubicBezTo>
                  <a:cubicBezTo>
                    <a:pt x="27" y="23"/>
                    <a:pt x="23" y="27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3AA3E25F-B966-4E68-B3FF-1244C6F355F9}"/>
              </a:ext>
            </a:extLst>
          </p:cNvPr>
          <p:cNvGrpSpPr/>
          <p:nvPr/>
        </p:nvGrpSpPr>
        <p:grpSpPr>
          <a:xfrm>
            <a:off x="6940462" y="1564602"/>
            <a:ext cx="508462" cy="426124"/>
            <a:chOff x="3551238" y="5575300"/>
            <a:chExt cx="950913" cy="796926"/>
          </a:xfrm>
          <a:solidFill>
            <a:schemeClr val="bg1"/>
          </a:solidFill>
        </p:grpSpPr>
        <p:sp>
          <p:nvSpPr>
            <p:cNvPr id="86" name="Freeform 391">
              <a:extLst>
                <a:ext uri="{FF2B5EF4-FFF2-40B4-BE49-F238E27FC236}">
                  <a16:creationId xmlns:a16="http://schemas.microsoft.com/office/drawing/2014/main" id="{BB3A5C10-8BB8-4C61-8D4F-804F73DAA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401" y="5826125"/>
              <a:ext cx="477838" cy="474663"/>
            </a:xfrm>
            <a:custGeom>
              <a:avLst/>
              <a:gdLst>
                <a:gd name="T0" fmla="*/ 123 w 133"/>
                <a:gd name="T1" fmla="*/ 132 h 132"/>
                <a:gd name="T2" fmla="*/ 11 w 133"/>
                <a:gd name="T3" fmla="*/ 132 h 132"/>
                <a:gd name="T4" fmla="*/ 0 w 133"/>
                <a:gd name="T5" fmla="*/ 122 h 132"/>
                <a:gd name="T6" fmla="*/ 0 w 133"/>
                <a:gd name="T7" fmla="*/ 10 h 132"/>
                <a:gd name="T8" fmla="*/ 11 w 133"/>
                <a:gd name="T9" fmla="*/ 0 h 132"/>
                <a:gd name="T10" fmla="*/ 123 w 133"/>
                <a:gd name="T11" fmla="*/ 0 h 132"/>
                <a:gd name="T12" fmla="*/ 133 w 133"/>
                <a:gd name="T13" fmla="*/ 10 h 132"/>
                <a:gd name="T14" fmla="*/ 133 w 133"/>
                <a:gd name="T15" fmla="*/ 122 h 132"/>
                <a:gd name="T16" fmla="*/ 123 w 133"/>
                <a:gd name="T17" fmla="*/ 132 h 132"/>
                <a:gd name="T18" fmla="*/ 11 w 133"/>
                <a:gd name="T19" fmla="*/ 9 h 132"/>
                <a:gd name="T20" fmla="*/ 10 w 133"/>
                <a:gd name="T21" fmla="*/ 10 h 132"/>
                <a:gd name="T22" fmla="*/ 10 w 133"/>
                <a:gd name="T23" fmla="*/ 122 h 132"/>
                <a:gd name="T24" fmla="*/ 11 w 133"/>
                <a:gd name="T25" fmla="*/ 123 h 132"/>
                <a:gd name="T26" fmla="*/ 123 w 133"/>
                <a:gd name="T27" fmla="*/ 123 h 132"/>
                <a:gd name="T28" fmla="*/ 124 w 133"/>
                <a:gd name="T29" fmla="*/ 122 h 132"/>
                <a:gd name="T30" fmla="*/ 124 w 133"/>
                <a:gd name="T31" fmla="*/ 10 h 132"/>
                <a:gd name="T32" fmla="*/ 123 w 133"/>
                <a:gd name="T33" fmla="*/ 9 h 132"/>
                <a:gd name="T34" fmla="*/ 11 w 133"/>
                <a:gd name="T3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32">
                  <a:moveTo>
                    <a:pt x="123" y="132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5" y="132"/>
                    <a:pt x="0" y="128"/>
                    <a:pt x="0" y="1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8" y="0"/>
                    <a:pt x="133" y="4"/>
                    <a:pt x="133" y="10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8"/>
                    <a:pt x="128" y="132"/>
                    <a:pt x="123" y="132"/>
                  </a:cubicBezTo>
                  <a:close/>
                  <a:moveTo>
                    <a:pt x="11" y="9"/>
                  </a:moveTo>
                  <a:cubicBezTo>
                    <a:pt x="10" y="9"/>
                    <a:pt x="10" y="10"/>
                    <a:pt x="10" y="10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0" y="123"/>
                    <a:pt x="11" y="123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3" y="123"/>
                    <a:pt x="124" y="122"/>
                    <a:pt x="124" y="122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3" y="9"/>
                    <a:pt x="123" y="9"/>
                  </a:cubicBez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392">
              <a:extLst>
                <a:ext uri="{FF2B5EF4-FFF2-40B4-BE49-F238E27FC236}">
                  <a16:creationId xmlns:a16="http://schemas.microsoft.com/office/drawing/2014/main" id="{5780C8F7-2F95-48BF-993A-3AFF9F005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4288" y="5937250"/>
              <a:ext cx="247650" cy="250825"/>
            </a:xfrm>
            <a:custGeom>
              <a:avLst/>
              <a:gdLst>
                <a:gd name="T0" fmla="*/ 156 w 156"/>
                <a:gd name="T1" fmla="*/ 158 h 158"/>
                <a:gd name="T2" fmla="*/ 0 w 156"/>
                <a:gd name="T3" fmla="*/ 158 h 158"/>
                <a:gd name="T4" fmla="*/ 0 w 156"/>
                <a:gd name="T5" fmla="*/ 0 h 158"/>
                <a:gd name="T6" fmla="*/ 156 w 156"/>
                <a:gd name="T7" fmla="*/ 0 h 158"/>
                <a:gd name="T8" fmla="*/ 156 w 156"/>
                <a:gd name="T9" fmla="*/ 158 h 158"/>
                <a:gd name="T10" fmla="*/ 20 w 156"/>
                <a:gd name="T11" fmla="*/ 136 h 158"/>
                <a:gd name="T12" fmla="*/ 135 w 156"/>
                <a:gd name="T13" fmla="*/ 136 h 158"/>
                <a:gd name="T14" fmla="*/ 135 w 156"/>
                <a:gd name="T15" fmla="*/ 23 h 158"/>
                <a:gd name="T16" fmla="*/ 20 w 156"/>
                <a:gd name="T17" fmla="*/ 23 h 158"/>
                <a:gd name="T18" fmla="*/ 20 w 156"/>
                <a:gd name="T19" fmla="*/ 13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8">
                  <a:moveTo>
                    <a:pt x="156" y="158"/>
                  </a:moveTo>
                  <a:lnTo>
                    <a:pt x="0" y="158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8"/>
                  </a:lnTo>
                  <a:close/>
                  <a:moveTo>
                    <a:pt x="20" y="136"/>
                  </a:moveTo>
                  <a:lnTo>
                    <a:pt x="135" y="136"/>
                  </a:lnTo>
                  <a:lnTo>
                    <a:pt x="135" y="23"/>
                  </a:lnTo>
                  <a:lnTo>
                    <a:pt x="20" y="23"/>
                  </a:lnTo>
                  <a:lnTo>
                    <a:pt x="2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Rectangle 393">
              <a:extLst>
                <a:ext uri="{FF2B5EF4-FFF2-40B4-BE49-F238E27FC236}">
                  <a16:creationId xmlns:a16="http://schemas.microsoft.com/office/drawing/2014/main" id="{AA7C76FD-CEEF-475A-87CA-CDCAA7A55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6022975"/>
              <a:ext cx="7937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Rectangle 394">
              <a:extLst>
                <a:ext uri="{FF2B5EF4-FFF2-40B4-BE49-F238E27FC236}">
                  <a16:creationId xmlns:a16="http://schemas.microsoft.com/office/drawing/2014/main" id="{98F2390E-5C82-48E5-953A-29870503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363" y="5865813"/>
              <a:ext cx="8255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Rectangle 395">
              <a:extLst>
                <a:ext uri="{FF2B5EF4-FFF2-40B4-BE49-F238E27FC236}">
                  <a16:creationId xmlns:a16="http://schemas.microsoft.com/office/drawing/2014/main" id="{9563A1F8-AAC4-42CA-A2A3-893E24EFB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5575300"/>
              <a:ext cx="68263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Rectangle 396">
              <a:extLst>
                <a:ext uri="{FF2B5EF4-FFF2-40B4-BE49-F238E27FC236}">
                  <a16:creationId xmlns:a16="http://schemas.microsoft.com/office/drawing/2014/main" id="{B7DDE292-5C7D-474A-8C0E-807C1FB25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238" y="6278563"/>
              <a:ext cx="79375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Rectangle 397">
              <a:extLst>
                <a:ext uri="{FF2B5EF4-FFF2-40B4-BE49-F238E27FC236}">
                  <a16:creationId xmlns:a16="http://schemas.microsoft.com/office/drawing/2014/main" id="{61BBAA85-13E4-4AB5-8049-D364DD34F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238" y="5746750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Rectangle 398">
              <a:extLst>
                <a:ext uri="{FF2B5EF4-FFF2-40B4-BE49-F238E27FC236}">
                  <a16:creationId xmlns:a16="http://schemas.microsoft.com/office/drawing/2014/main" id="{61932DF9-7DF4-4878-B829-5D947DFD7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5746750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Rectangle 399">
              <a:extLst>
                <a:ext uri="{FF2B5EF4-FFF2-40B4-BE49-F238E27FC236}">
                  <a16:creationId xmlns:a16="http://schemas.microsoft.com/office/drawing/2014/main" id="{22446FF9-9847-49CA-BA91-A18DC4C18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338" y="5746750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Rectangle 400">
              <a:extLst>
                <a:ext uri="{FF2B5EF4-FFF2-40B4-BE49-F238E27FC236}">
                  <a16:creationId xmlns:a16="http://schemas.microsoft.com/office/drawing/2014/main" id="{1E909988-745A-47B1-8639-926A9DB01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888" y="5746750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Rectangle 401">
              <a:extLst>
                <a:ext uri="{FF2B5EF4-FFF2-40B4-BE49-F238E27FC236}">
                  <a16:creationId xmlns:a16="http://schemas.microsoft.com/office/drawing/2014/main" id="{ACA9DC12-005F-4FAA-8DF3-3ABDD5BEC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3" y="5735638"/>
              <a:ext cx="33338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Rectangle 402">
              <a:extLst>
                <a:ext uri="{FF2B5EF4-FFF2-40B4-BE49-F238E27FC236}">
                  <a16:creationId xmlns:a16="http://schemas.microsoft.com/office/drawing/2014/main" id="{5D5EB04E-C1E3-48A5-8128-CAD1421B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13" y="5735638"/>
              <a:ext cx="31750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Rectangle 403">
              <a:extLst>
                <a:ext uri="{FF2B5EF4-FFF2-40B4-BE49-F238E27FC236}">
                  <a16:creationId xmlns:a16="http://schemas.microsoft.com/office/drawing/2014/main" id="{D046ADAB-1B39-4FDE-9737-0B55D8F20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6" y="5735638"/>
              <a:ext cx="31750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Rectangle 404">
              <a:extLst>
                <a:ext uri="{FF2B5EF4-FFF2-40B4-BE49-F238E27FC236}">
                  <a16:creationId xmlns:a16="http://schemas.microsoft.com/office/drawing/2014/main" id="{77CE71C8-2025-4DC1-AD85-1597C23B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5735638"/>
              <a:ext cx="31750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Rectangle 405">
              <a:extLst>
                <a:ext uri="{FF2B5EF4-FFF2-40B4-BE49-F238E27FC236}">
                  <a16:creationId xmlns:a16="http://schemas.microsoft.com/office/drawing/2014/main" id="{73E14D48-BE88-4ABC-A491-4DB8ED128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5911850"/>
              <a:ext cx="96838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Rectangle 406">
              <a:extLst>
                <a:ext uri="{FF2B5EF4-FFF2-40B4-BE49-F238E27FC236}">
                  <a16:creationId xmlns:a16="http://schemas.microsoft.com/office/drawing/2014/main" id="{9B78ADA3-4D84-4564-8561-19D49D56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5999163"/>
              <a:ext cx="968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Rectangle 407">
              <a:extLst>
                <a:ext uri="{FF2B5EF4-FFF2-40B4-BE49-F238E27FC236}">
                  <a16:creationId xmlns:a16="http://schemas.microsoft.com/office/drawing/2014/main" id="{BB51D1C3-8337-4120-928E-158648F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6081713"/>
              <a:ext cx="968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Rectangle 408">
              <a:extLst>
                <a:ext uri="{FF2B5EF4-FFF2-40B4-BE49-F238E27FC236}">
                  <a16:creationId xmlns:a16="http://schemas.microsoft.com/office/drawing/2014/main" id="{880667AD-D466-4179-9AEB-9168CC2B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6164263"/>
              <a:ext cx="968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Rectangle 409">
              <a:extLst>
                <a:ext uri="{FF2B5EF4-FFF2-40B4-BE49-F238E27FC236}">
                  <a16:creationId xmlns:a16="http://schemas.microsoft.com/office/drawing/2014/main" id="{34ABF6E3-1919-4BE5-9852-2D865A851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851" y="5911850"/>
              <a:ext cx="93663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Rectangle 410">
              <a:extLst>
                <a:ext uri="{FF2B5EF4-FFF2-40B4-BE49-F238E27FC236}">
                  <a16:creationId xmlns:a16="http://schemas.microsoft.com/office/drawing/2014/main" id="{EEB6EB15-6C0A-4AC6-A4E7-D83F910F2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851" y="5999163"/>
              <a:ext cx="936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Rectangle 411">
              <a:extLst>
                <a:ext uri="{FF2B5EF4-FFF2-40B4-BE49-F238E27FC236}">
                  <a16:creationId xmlns:a16="http://schemas.microsoft.com/office/drawing/2014/main" id="{82E8C631-ECE9-4CA9-B4BB-E9AF6E032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851" y="6081713"/>
              <a:ext cx="936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Rectangle 412">
              <a:extLst>
                <a:ext uri="{FF2B5EF4-FFF2-40B4-BE49-F238E27FC236}">
                  <a16:creationId xmlns:a16="http://schemas.microsoft.com/office/drawing/2014/main" id="{AB9FDCEE-94A1-4066-A9EE-35908DE05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851" y="6164263"/>
              <a:ext cx="936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Rectangle 413">
              <a:extLst>
                <a:ext uri="{FF2B5EF4-FFF2-40B4-BE49-F238E27FC236}">
                  <a16:creationId xmlns:a16="http://schemas.microsoft.com/office/drawing/2014/main" id="{E0501779-5386-4FE7-B852-40C16DF3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238" y="6278563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Rectangle 414">
              <a:extLst>
                <a:ext uri="{FF2B5EF4-FFF2-40B4-BE49-F238E27FC236}">
                  <a16:creationId xmlns:a16="http://schemas.microsoft.com/office/drawing/2014/main" id="{CC657A07-2A65-4BEB-81C1-497A01561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6278563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Rectangle 415">
              <a:extLst>
                <a:ext uri="{FF2B5EF4-FFF2-40B4-BE49-F238E27FC236}">
                  <a16:creationId xmlns:a16="http://schemas.microsoft.com/office/drawing/2014/main" id="{838A7AB1-80A7-42E0-ADD7-5AAFEEE93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338" y="6278563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Rectangle 416">
              <a:extLst>
                <a:ext uri="{FF2B5EF4-FFF2-40B4-BE49-F238E27FC236}">
                  <a16:creationId xmlns:a16="http://schemas.microsoft.com/office/drawing/2014/main" id="{CD9B0F42-5CB8-4F68-8459-23A3C5F2D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888" y="6278563"/>
              <a:ext cx="365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417">
              <a:extLst>
                <a:ext uri="{FF2B5EF4-FFF2-40B4-BE49-F238E27FC236}">
                  <a16:creationId xmlns:a16="http://schemas.microsoft.com/office/drawing/2014/main" id="{61DFBF97-858F-44C3-8E71-C702D35EDC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888" y="5638800"/>
              <a:ext cx="322263" cy="122238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77 h 77"/>
                <a:gd name="T4" fmla="*/ 0 w 203"/>
                <a:gd name="T5" fmla="*/ 0 h 77"/>
                <a:gd name="T6" fmla="*/ 203 w 203"/>
                <a:gd name="T7" fmla="*/ 0 h 77"/>
                <a:gd name="T8" fmla="*/ 203 w 203"/>
                <a:gd name="T9" fmla="*/ 77 h 77"/>
                <a:gd name="T10" fmla="*/ 22 w 203"/>
                <a:gd name="T11" fmla="*/ 55 h 77"/>
                <a:gd name="T12" fmla="*/ 180 w 203"/>
                <a:gd name="T13" fmla="*/ 55 h 77"/>
                <a:gd name="T14" fmla="*/ 180 w 203"/>
                <a:gd name="T15" fmla="*/ 23 h 77"/>
                <a:gd name="T16" fmla="*/ 22 w 203"/>
                <a:gd name="T17" fmla="*/ 23 h 77"/>
                <a:gd name="T18" fmla="*/ 22 w 203"/>
                <a:gd name="T1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203" y="77"/>
                  </a:lnTo>
                  <a:close/>
                  <a:moveTo>
                    <a:pt x="22" y="55"/>
                  </a:moveTo>
                  <a:lnTo>
                    <a:pt x="180" y="55"/>
                  </a:lnTo>
                  <a:lnTo>
                    <a:pt x="180" y="23"/>
                  </a:lnTo>
                  <a:lnTo>
                    <a:pt x="22" y="23"/>
                  </a:lnTo>
                  <a:lnTo>
                    <a:pt x="2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61A46965-E7EF-E84E-91E0-F2191D48B6A3}"/>
              </a:ext>
            </a:extLst>
          </p:cNvPr>
          <p:cNvSpPr txBox="1"/>
          <p:nvPr/>
        </p:nvSpPr>
        <p:spPr>
          <a:xfrm>
            <a:off x="9067800" y="4779653"/>
            <a:ext cx="237383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Began manufacturing of End Products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F52700E-054B-4247-BCEC-42CDB69D4195}"/>
              </a:ext>
            </a:extLst>
          </p:cNvPr>
          <p:cNvSpPr txBox="1"/>
          <p:nvPr/>
        </p:nvSpPr>
        <p:spPr>
          <a:xfrm>
            <a:off x="7776489" y="1532543"/>
            <a:ext cx="117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1983</a:t>
            </a:r>
            <a:endParaRPr lang="ko-KR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DCE980D-48D9-6640-AECB-8B3C902BB3EA}"/>
              </a:ext>
            </a:extLst>
          </p:cNvPr>
          <p:cNvSpPr txBox="1"/>
          <p:nvPr/>
        </p:nvSpPr>
        <p:spPr>
          <a:xfrm>
            <a:off x="8886929" y="1504920"/>
            <a:ext cx="2262321" cy="33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A94AA1B-BAA4-B646-8A14-09FC937B5D9D}"/>
              </a:ext>
            </a:extLst>
          </p:cNvPr>
          <p:cNvSpPr txBox="1"/>
          <p:nvPr/>
        </p:nvSpPr>
        <p:spPr>
          <a:xfrm>
            <a:off x="8922443" y="1533430"/>
            <a:ext cx="2262321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First established as trading company of acoustic components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5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35FC3FC-64A5-5335-A1D6-FB47F1994B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215" y="4838987"/>
            <a:ext cx="1721869" cy="1721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4F7D3-84CE-5A60-1C2B-0BF29BDFD0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562" y="669402"/>
            <a:ext cx="1296335" cy="12963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691472-93DA-4AA4-0CCD-AE1C92B614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6531">
            <a:off x="6452630" y="1583628"/>
            <a:ext cx="1140965" cy="11409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Milestones</a:t>
            </a:r>
          </a:p>
        </p:txBody>
      </p:sp>
      <p:sp>
        <p:nvSpPr>
          <p:cNvPr id="1360" name="Rectangle 29">
            <a:extLst>
              <a:ext uri="{FF2B5EF4-FFF2-40B4-BE49-F238E27FC236}">
                <a16:creationId xmlns:a16="http://schemas.microsoft.com/office/drawing/2014/main" id="{24760331-11E4-4F62-8F9D-FCF73ADCA690}"/>
              </a:ext>
            </a:extLst>
          </p:cNvPr>
          <p:cNvSpPr/>
          <p:nvPr/>
        </p:nvSpPr>
        <p:spPr>
          <a:xfrm rot="5400000">
            <a:off x="359762" y="3489443"/>
            <a:ext cx="192596" cy="9121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1" name="Rectangle 2">
            <a:extLst>
              <a:ext uri="{FF2B5EF4-FFF2-40B4-BE49-F238E27FC236}">
                <a16:creationId xmlns:a16="http://schemas.microsoft.com/office/drawing/2014/main" id="{9B4DDB23-3195-443B-9B80-CE472CB3D529}"/>
              </a:ext>
            </a:extLst>
          </p:cNvPr>
          <p:cNvSpPr/>
          <p:nvPr/>
        </p:nvSpPr>
        <p:spPr>
          <a:xfrm>
            <a:off x="2679676" y="3849205"/>
            <a:ext cx="1692000" cy="1925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2" name="Rectangle 4">
            <a:extLst>
              <a:ext uri="{FF2B5EF4-FFF2-40B4-BE49-F238E27FC236}">
                <a16:creationId xmlns:a16="http://schemas.microsoft.com/office/drawing/2014/main" id="{EEFFC4F1-83F0-4E00-9E5A-E679B8E7948E}"/>
              </a:ext>
            </a:extLst>
          </p:cNvPr>
          <p:cNvSpPr/>
          <p:nvPr/>
        </p:nvSpPr>
        <p:spPr>
          <a:xfrm>
            <a:off x="4409454" y="3849205"/>
            <a:ext cx="1692000" cy="1925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3" name="Rectangle 5">
            <a:extLst>
              <a:ext uri="{FF2B5EF4-FFF2-40B4-BE49-F238E27FC236}">
                <a16:creationId xmlns:a16="http://schemas.microsoft.com/office/drawing/2014/main" id="{65A54057-1830-47C5-8855-5860CD23C438}"/>
              </a:ext>
            </a:extLst>
          </p:cNvPr>
          <p:cNvSpPr/>
          <p:nvPr/>
        </p:nvSpPr>
        <p:spPr>
          <a:xfrm>
            <a:off x="6139232" y="3849205"/>
            <a:ext cx="1692000" cy="192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4" name="Rectangle 6">
            <a:extLst>
              <a:ext uri="{FF2B5EF4-FFF2-40B4-BE49-F238E27FC236}">
                <a16:creationId xmlns:a16="http://schemas.microsoft.com/office/drawing/2014/main" id="{1D2668B1-102E-4FF3-AD53-71B6113EEA4B}"/>
              </a:ext>
            </a:extLst>
          </p:cNvPr>
          <p:cNvSpPr/>
          <p:nvPr/>
        </p:nvSpPr>
        <p:spPr>
          <a:xfrm>
            <a:off x="7869010" y="3849205"/>
            <a:ext cx="1692000" cy="192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5" name="Rectangle 7">
            <a:extLst>
              <a:ext uri="{FF2B5EF4-FFF2-40B4-BE49-F238E27FC236}">
                <a16:creationId xmlns:a16="http://schemas.microsoft.com/office/drawing/2014/main" id="{7978DD62-5378-4545-9DC6-683A6719F61F}"/>
              </a:ext>
            </a:extLst>
          </p:cNvPr>
          <p:cNvSpPr/>
          <p:nvPr/>
        </p:nvSpPr>
        <p:spPr>
          <a:xfrm rot="16200000">
            <a:off x="11663986" y="3513787"/>
            <a:ext cx="192596" cy="863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6" name="Rectangle 6">
            <a:extLst>
              <a:ext uri="{FF2B5EF4-FFF2-40B4-BE49-F238E27FC236}">
                <a16:creationId xmlns:a16="http://schemas.microsoft.com/office/drawing/2014/main" id="{D498104E-E2B3-4800-A29C-696EDAB0331B}"/>
              </a:ext>
            </a:extLst>
          </p:cNvPr>
          <p:cNvSpPr/>
          <p:nvPr/>
        </p:nvSpPr>
        <p:spPr>
          <a:xfrm>
            <a:off x="9598788" y="3849205"/>
            <a:ext cx="1692000" cy="192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7" name="Rectangle 2">
            <a:extLst>
              <a:ext uri="{FF2B5EF4-FFF2-40B4-BE49-F238E27FC236}">
                <a16:creationId xmlns:a16="http://schemas.microsoft.com/office/drawing/2014/main" id="{96CCF730-BD9E-49F5-B34C-E02C99E38229}"/>
              </a:ext>
            </a:extLst>
          </p:cNvPr>
          <p:cNvSpPr/>
          <p:nvPr/>
        </p:nvSpPr>
        <p:spPr>
          <a:xfrm>
            <a:off x="949898" y="3849205"/>
            <a:ext cx="1692000" cy="1925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8" name="타원 1367">
            <a:extLst>
              <a:ext uri="{FF2B5EF4-FFF2-40B4-BE49-F238E27FC236}">
                <a16:creationId xmlns:a16="http://schemas.microsoft.com/office/drawing/2014/main" id="{03917E81-7175-442B-87E4-CD7F3106626A}"/>
              </a:ext>
            </a:extLst>
          </p:cNvPr>
          <p:cNvSpPr/>
          <p:nvPr/>
        </p:nvSpPr>
        <p:spPr>
          <a:xfrm>
            <a:off x="1695750" y="3841504"/>
            <a:ext cx="200297" cy="200297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9" name="타원 1368">
            <a:extLst>
              <a:ext uri="{FF2B5EF4-FFF2-40B4-BE49-F238E27FC236}">
                <a16:creationId xmlns:a16="http://schemas.microsoft.com/office/drawing/2014/main" id="{2C9C77CE-796A-4ED5-A75D-CB38B3B04B96}"/>
              </a:ext>
            </a:extLst>
          </p:cNvPr>
          <p:cNvSpPr/>
          <p:nvPr/>
        </p:nvSpPr>
        <p:spPr>
          <a:xfrm>
            <a:off x="3425528" y="3841504"/>
            <a:ext cx="200297" cy="200297"/>
          </a:xfrm>
          <a:prstGeom prst="ellipse">
            <a:avLst/>
          </a:prstGeom>
          <a:solidFill>
            <a:schemeClr val="accent5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0" name="타원 1369">
            <a:extLst>
              <a:ext uri="{FF2B5EF4-FFF2-40B4-BE49-F238E27FC236}">
                <a16:creationId xmlns:a16="http://schemas.microsoft.com/office/drawing/2014/main" id="{878EF831-7907-431E-97C6-210D78F5F959}"/>
              </a:ext>
            </a:extLst>
          </p:cNvPr>
          <p:cNvSpPr/>
          <p:nvPr/>
        </p:nvSpPr>
        <p:spPr>
          <a:xfrm>
            <a:off x="5155306" y="3841504"/>
            <a:ext cx="200297" cy="200297"/>
          </a:xfrm>
          <a:prstGeom prst="ellipse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1" name="타원 1370">
            <a:extLst>
              <a:ext uri="{FF2B5EF4-FFF2-40B4-BE49-F238E27FC236}">
                <a16:creationId xmlns:a16="http://schemas.microsoft.com/office/drawing/2014/main" id="{64A5BBA9-7EB9-4C3E-8414-F8B7B266FCE7}"/>
              </a:ext>
            </a:extLst>
          </p:cNvPr>
          <p:cNvSpPr/>
          <p:nvPr/>
        </p:nvSpPr>
        <p:spPr>
          <a:xfrm>
            <a:off x="6885084" y="3841504"/>
            <a:ext cx="200297" cy="200297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2" name="타원 1371">
            <a:extLst>
              <a:ext uri="{FF2B5EF4-FFF2-40B4-BE49-F238E27FC236}">
                <a16:creationId xmlns:a16="http://schemas.microsoft.com/office/drawing/2014/main" id="{C28BE2DF-5900-49C3-B041-66723FD40D87}"/>
              </a:ext>
            </a:extLst>
          </p:cNvPr>
          <p:cNvSpPr/>
          <p:nvPr/>
        </p:nvSpPr>
        <p:spPr>
          <a:xfrm>
            <a:off x="8614862" y="3841504"/>
            <a:ext cx="200297" cy="200297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3" name="타원 1372">
            <a:extLst>
              <a:ext uri="{FF2B5EF4-FFF2-40B4-BE49-F238E27FC236}">
                <a16:creationId xmlns:a16="http://schemas.microsoft.com/office/drawing/2014/main" id="{ECC1621C-3714-408B-BEC8-FBD265F90BF1}"/>
              </a:ext>
            </a:extLst>
          </p:cNvPr>
          <p:cNvSpPr/>
          <p:nvPr/>
        </p:nvSpPr>
        <p:spPr>
          <a:xfrm>
            <a:off x="10344640" y="3841504"/>
            <a:ext cx="200297" cy="200297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74" name="직선 연결선 1373">
            <a:extLst>
              <a:ext uri="{FF2B5EF4-FFF2-40B4-BE49-F238E27FC236}">
                <a16:creationId xmlns:a16="http://schemas.microsoft.com/office/drawing/2014/main" id="{8A58CCF1-BF97-4C70-82A1-F34CE981A3D1}"/>
              </a:ext>
            </a:extLst>
          </p:cNvPr>
          <p:cNvCxnSpPr>
            <a:cxnSpLocks/>
          </p:cNvCxnSpPr>
          <p:nvPr/>
        </p:nvCxnSpPr>
        <p:spPr>
          <a:xfrm>
            <a:off x="1795898" y="3960240"/>
            <a:ext cx="0" cy="905688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직선 연결선 1374">
            <a:extLst>
              <a:ext uri="{FF2B5EF4-FFF2-40B4-BE49-F238E27FC236}">
                <a16:creationId xmlns:a16="http://schemas.microsoft.com/office/drawing/2014/main" id="{C66D59DB-3E86-47D7-9874-EE818FB0BA1B}"/>
              </a:ext>
            </a:extLst>
          </p:cNvPr>
          <p:cNvCxnSpPr>
            <a:cxnSpLocks/>
          </p:cNvCxnSpPr>
          <p:nvPr/>
        </p:nvCxnSpPr>
        <p:spPr>
          <a:xfrm flipV="1">
            <a:off x="3525676" y="2984874"/>
            <a:ext cx="0" cy="905688"/>
          </a:xfrm>
          <a:prstGeom prst="line">
            <a:avLst/>
          </a:prstGeom>
          <a:ln w="19050">
            <a:solidFill>
              <a:schemeClr val="accent5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직선 연결선 1375">
            <a:extLst>
              <a:ext uri="{FF2B5EF4-FFF2-40B4-BE49-F238E27FC236}">
                <a16:creationId xmlns:a16="http://schemas.microsoft.com/office/drawing/2014/main" id="{DCA55C91-D4F7-4B49-B10D-FE9CDC4C9700}"/>
              </a:ext>
            </a:extLst>
          </p:cNvPr>
          <p:cNvCxnSpPr>
            <a:cxnSpLocks/>
          </p:cNvCxnSpPr>
          <p:nvPr/>
        </p:nvCxnSpPr>
        <p:spPr>
          <a:xfrm>
            <a:off x="5255454" y="3960240"/>
            <a:ext cx="0" cy="905688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직선 연결선 1376">
            <a:extLst>
              <a:ext uri="{FF2B5EF4-FFF2-40B4-BE49-F238E27FC236}">
                <a16:creationId xmlns:a16="http://schemas.microsoft.com/office/drawing/2014/main" id="{6337E7CF-1D75-4195-ABD8-D631155B0DCD}"/>
              </a:ext>
            </a:extLst>
          </p:cNvPr>
          <p:cNvCxnSpPr>
            <a:cxnSpLocks/>
          </p:cNvCxnSpPr>
          <p:nvPr/>
        </p:nvCxnSpPr>
        <p:spPr>
          <a:xfrm flipV="1">
            <a:off x="6985232" y="2984874"/>
            <a:ext cx="0" cy="905688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8" name="직선 연결선 1377">
            <a:extLst>
              <a:ext uri="{FF2B5EF4-FFF2-40B4-BE49-F238E27FC236}">
                <a16:creationId xmlns:a16="http://schemas.microsoft.com/office/drawing/2014/main" id="{B6D40277-3939-4788-A3FD-B7CB1B6607CA}"/>
              </a:ext>
            </a:extLst>
          </p:cNvPr>
          <p:cNvCxnSpPr>
            <a:cxnSpLocks/>
          </p:cNvCxnSpPr>
          <p:nvPr/>
        </p:nvCxnSpPr>
        <p:spPr>
          <a:xfrm>
            <a:off x="8715010" y="3960240"/>
            <a:ext cx="0" cy="905688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" name="직선 연결선 1378">
            <a:extLst>
              <a:ext uri="{FF2B5EF4-FFF2-40B4-BE49-F238E27FC236}">
                <a16:creationId xmlns:a16="http://schemas.microsoft.com/office/drawing/2014/main" id="{E532ABD6-26E2-4632-8C80-CC32E3361934}"/>
              </a:ext>
            </a:extLst>
          </p:cNvPr>
          <p:cNvCxnSpPr>
            <a:cxnSpLocks/>
          </p:cNvCxnSpPr>
          <p:nvPr/>
        </p:nvCxnSpPr>
        <p:spPr>
          <a:xfrm flipV="1">
            <a:off x="10444788" y="2984874"/>
            <a:ext cx="0" cy="905688"/>
          </a:xfrm>
          <a:prstGeom prst="line">
            <a:avLst/>
          </a:prstGeom>
          <a:ln w="19050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0" name="TextBox 1379">
            <a:extLst>
              <a:ext uri="{FF2B5EF4-FFF2-40B4-BE49-F238E27FC236}">
                <a16:creationId xmlns:a16="http://schemas.microsoft.com/office/drawing/2014/main" id="{D1E7F024-BB07-40D5-B054-3C2EDD963391}"/>
              </a:ext>
            </a:extLst>
          </p:cNvPr>
          <p:cNvSpPr txBox="1"/>
          <p:nvPr/>
        </p:nvSpPr>
        <p:spPr>
          <a:xfrm>
            <a:off x="2901401" y="2413744"/>
            <a:ext cx="125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</a:rPr>
              <a:t>1998</a:t>
            </a:r>
            <a:endParaRPr lang="ko-KR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1381" name="TextBox 1380">
            <a:extLst>
              <a:ext uri="{FF2B5EF4-FFF2-40B4-BE49-F238E27FC236}">
                <a16:creationId xmlns:a16="http://schemas.microsoft.com/office/drawing/2014/main" id="{AAB0F1DF-BF06-4A55-8C51-D5E735647A5C}"/>
              </a:ext>
            </a:extLst>
          </p:cNvPr>
          <p:cNvSpPr txBox="1"/>
          <p:nvPr/>
        </p:nvSpPr>
        <p:spPr>
          <a:xfrm>
            <a:off x="6334807" y="2413744"/>
            <a:ext cx="125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2010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382" name="TextBox 1381">
            <a:extLst>
              <a:ext uri="{FF2B5EF4-FFF2-40B4-BE49-F238E27FC236}">
                <a16:creationId xmlns:a16="http://schemas.microsoft.com/office/drawing/2014/main" id="{C477DFF1-EBAC-4CA4-ACB5-CE195EA16158}"/>
              </a:ext>
            </a:extLst>
          </p:cNvPr>
          <p:cNvSpPr txBox="1"/>
          <p:nvPr/>
        </p:nvSpPr>
        <p:spPr>
          <a:xfrm>
            <a:off x="4636696" y="4996255"/>
            <a:ext cx="125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2006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1383" name="TextBox 1382">
            <a:extLst>
              <a:ext uri="{FF2B5EF4-FFF2-40B4-BE49-F238E27FC236}">
                <a16:creationId xmlns:a16="http://schemas.microsoft.com/office/drawing/2014/main" id="{68803999-A5B5-4AF3-9532-FAFE71D5697E}"/>
              </a:ext>
            </a:extLst>
          </p:cNvPr>
          <p:cNvSpPr txBox="1"/>
          <p:nvPr/>
        </p:nvSpPr>
        <p:spPr>
          <a:xfrm>
            <a:off x="8104580" y="4996255"/>
            <a:ext cx="125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2016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384" name="TextBox 1383">
            <a:extLst>
              <a:ext uri="{FF2B5EF4-FFF2-40B4-BE49-F238E27FC236}">
                <a16:creationId xmlns:a16="http://schemas.microsoft.com/office/drawing/2014/main" id="{910E7B85-124C-45FD-9E28-2F8150C9B231}"/>
              </a:ext>
            </a:extLst>
          </p:cNvPr>
          <p:cNvSpPr txBox="1"/>
          <p:nvPr/>
        </p:nvSpPr>
        <p:spPr>
          <a:xfrm>
            <a:off x="9768213" y="2413744"/>
            <a:ext cx="135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2020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385" name="TextBox 1384">
            <a:extLst>
              <a:ext uri="{FF2B5EF4-FFF2-40B4-BE49-F238E27FC236}">
                <a16:creationId xmlns:a16="http://schemas.microsoft.com/office/drawing/2014/main" id="{5A29F2D7-78D1-4491-97E8-879B0AAD25C1}"/>
              </a:ext>
            </a:extLst>
          </p:cNvPr>
          <p:cNvSpPr txBox="1"/>
          <p:nvPr/>
        </p:nvSpPr>
        <p:spPr>
          <a:xfrm>
            <a:off x="1168812" y="4996255"/>
            <a:ext cx="125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</a:rPr>
              <a:t>1983</a:t>
            </a:r>
            <a:endParaRPr lang="ko-KR" alt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1386" name="Group 66">
            <a:extLst>
              <a:ext uri="{FF2B5EF4-FFF2-40B4-BE49-F238E27FC236}">
                <a16:creationId xmlns:a16="http://schemas.microsoft.com/office/drawing/2014/main" id="{A41D55B0-16C0-451F-8CC6-ECF079BBED72}"/>
              </a:ext>
            </a:extLst>
          </p:cNvPr>
          <p:cNvGrpSpPr/>
          <p:nvPr/>
        </p:nvGrpSpPr>
        <p:grpSpPr>
          <a:xfrm>
            <a:off x="9598788" y="4550275"/>
            <a:ext cx="1733636" cy="738664"/>
            <a:chOff x="3017861" y="4222351"/>
            <a:chExt cx="1917633" cy="738664"/>
          </a:xfrm>
        </p:grpSpPr>
        <p:sp>
          <p:nvSpPr>
            <p:cNvPr id="1387" name="TextBox 1386">
              <a:extLst>
                <a:ext uri="{FF2B5EF4-FFF2-40B4-BE49-F238E27FC236}">
                  <a16:creationId xmlns:a16="http://schemas.microsoft.com/office/drawing/2014/main" id="{7A11C5A9-076E-448D-A5DD-E2075FFBED4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8" name="TextBox 1387">
              <a:extLst>
                <a:ext uri="{FF2B5EF4-FFF2-40B4-BE49-F238E27FC236}">
                  <a16:creationId xmlns:a16="http://schemas.microsoft.com/office/drawing/2014/main" id="{F1EF2CD6-4AF2-4484-8221-545C9A8119AC}"/>
                </a:ext>
              </a:extLst>
            </p:cNvPr>
            <p:cNvSpPr txBox="1"/>
            <p:nvPr/>
          </p:nvSpPr>
          <p:spPr>
            <a:xfrm>
              <a:off x="3017861" y="4222351"/>
              <a:ext cx="19013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Baby Monitors,</a:t>
              </a:r>
            </a:p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White Noise </a:t>
              </a:r>
            </a:p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Machines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89" name="Group 66">
            <a:extLst>
              <a:ext uri="{FF2B5EF4-FFF2-40B4-BE49-F238E27FC236}">
                <a16:creationId xmlns:a16="http://schemas.microsoft.com/office/drawing/2014/main" id="{C560CD0D-0A74-45B7-8FD6-061E9C1050A3}"/>
              </a:ext>
            </a:extLst>
          </p:cNvPr>
          <p:cNvGrpSpPr/>
          <p:nvPr/>
        </p:nvGrpSpPr>
        <p:grpSpPr>
          <a:xfrm>
            <a:off x="7827001" y="1604286"/>
            <a:ext cx="1733636" cy="799627"/>
            <a:chOff x="3017861" y="4222351"/>
            <a:chExt cx="1917633" cy="799627"/>
          </a:xfrm>
        </p:grpSpPr>
        <p:sp>
          <p:nvSpPr>
            <p:cNvPr id="1390" name="TextBox 1389">
              <a:extLst>
                <a:ext uri="{FF2B5EF4-FFF2-40B4-BE49-F238E27FC236}">
                  <a16:creationId xmlns:a16="http://schemas.microsoft.com/office/drawing/2014/main" id="{F4B46947-F7E4-4C74-A281-A2F58E67DEF0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Kids Headphones,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ANC headphones</a:t>
              </a:r>
            </a:p>
          </p:txBody>
        </p:sp>
        <p:sp>
          <p:nvSpPr>
            <p:cNvPr id="1391" name="TextBox 1390">
              <a:extLst>
                <a:ext uri="{FF2B5EF4-FFF2-40B4-BE49-F238E27FC236}">
                  <a16:creationId xmlns:a16="http://schemas.microsoft.com/office/drawing/2014/main" id="{F7F024BA-15FA-48EC-8B40-38DC6AB00F8F}"/>
                </a:ext>
              </a:extLst>
            </p:cNvPr>
            <p:cNvSpPr txBox="1"/>
            <p:nvPr/>
          </p:nvSpPr>
          <p:spPr>
            <a:xfrm>
              <a:off x="3017861" y="4222351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Headphones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93" name="TextBox 1392">
            <a:extLst>
              <a:ext uri="{FF2B5EF4-FFF2-40B4-BE49-F238E27FC236}">
                <a16:creationId xmlns:a16="http://schemas.microsoft.com/office/drawing/2014/main" id="{0C80B8DA-EE56-4FEA-9F9C-BEEC7896D96B}"/>
              </a:ext>
            </a:extLst>
          </p:cNvPr>
          <p:cNvSpPr txBox="1"/>
          <p:nvPr/>
        </p:nvSpPr>
        <p:spPr>
          <a:xfrm>
            <a:off x="6130906" y="4888237"/>
            <a:ext cx="173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Clock Radio,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Headphone,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BT speaker</a:t>
            </a:r>
          </a:p>
        </p:txBody>
      </p:sp>
      <p:sp>
        <p:nvSpPr>
          <p:cNvPr id="1397" name="TextBox 1396">
            <a:extLst>
              <a:ext uri="{FF2B5EF4-FFF2-40B4-BE49-F238E27FC236}">
                <a16:creationId xmlns:a16="http://schemas.microsoft.com/office/drawing/2014/main" id="{37E5AB14-8811-402E-AE09-23935BC82193}"/>
              </a:ext>
            </a:extLst>
          </p:cNvPr>
          <p:cNvSpPr txBox="1"/>
          <p:nvPr/>
        </p:nvSpPr>
        <p:spPr>
          <a:xfrm>
            <a:off x="4456962" y="2728740"/>
            <a:ext cx="1718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End Products Manufacturing Plant</a:t>
            </a:r>
          </a:p>
          <a:p>
            <a:pPr algn="ctr"/>
            <a:r>
              <a:rPr lang="en-US" altLang="ko-KR" sz="1200" b="1" dirty="0">
                <a:cs typeface="Arial" pitchFamily="34" charset="0"/>
              </a:rPr>
              <a:t>Headphones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98" name="Group 66">
            <a:extLst>
              <a:ext uri="{FF2B5EF4-FFF2-40B4-BE49-F238E27FC236}">
                <a16:creationId xmlns:a16="http://schemas.microsoft.com/office/drawing/2014/main" id="{D1ED2500-85E6-46A4-A8A9-E9BB47ED9C38}"/>
              </a:ext>
            </a:extLst>
          </p:cNvPr>
          <p:cNvGrpSpPr/>
          <p:nvPr/>
        </p:nvGrpSpPr>
        <p:grpSpPr>
          <a:xfrm>
            <a:off x="2648944" y="4381040"/>
            <a:ext cx="1747714" cy="1153528"/>
            <a:chOff x="3002289" y="4053116"/>
            <a:chExt cx="1933205" cy="1153528"/>
          </a:xfrm>
        </p:grpSpPr>
        <p:sp>
          <p:nvSpPr>
            <p:cNvPr id="1399" name="TextBox 1398">
              <a:extLst>
                <a:ext uri="{FF2B5EF4-FFF2-40B4-BE49-F238E27FC236}">
                  <a16:creationId xmlns:a16="http://schemas.microsoft.com/office/drawing/2014/main" id="{42ED03AC-8730-40FF-AEF5-DDD70E1ADE22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Microphone,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Speakers</a:t>
              </a:r>
            </a:p>
          </p:txBody>
        </p:sp>
        <p:sp>
          <p:nvSpPr>
            <p:cNvPr id="1400" name="TextBox 1399">
              <a:extLst>
                <a:ext uri="{FF2B5EF4-FFF2-40B4-BE49-F238E27FC236}">
                  <a16:creationId xmlns:a16="http://schemas.microsoft.com/office/drawing/2014/main" id="{922EE02A-2F67-4561-8A17-CFCC88EAC09A}"/>
                </a:ext>
              </a:extLst>
            </p:cNvPr>
            <p:cNvSpPr txBox="1"/>
            <p:nvPr/>
          </p:nvSpPr>
          <p:spPr>
            <a:xfrm>
              <a:off x="3002289" y="4053116"/>
              <a:ext cx="19013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Components Manufacturing Plant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401" name="Group 66">
            <a:extLst>
              <a:ext uri="{FF2B5EF4-FFF2-40B4-BE49-F238E27FC236}">
                <a16:creationId xmlns:a16="http://schemas.microsoft.com/office/drawing/2014/main" id="{09FA7FC7-99F6-47B2-B426-65E5868C0284}"/>
              </a:ext>
            </a:extLst>
          </p:cNvPr>
          <p:cNvGrpSpPr/>
          <p:nvPr/>
        </p:nvGrpSpPr>
        <p:grpSpPr>
          <a:xfrm>
            <a:off x="944966" y="1967764"/>
            <a:ext cx="1733636" cy="1194717"/>
            <a:chOff x="3017861" y="4222351"/>
            <a:chExt cx="1917633" cy="1194717"/>
          </a:xfrm>
        </p:grpSpPr>
        <p:sp>
          <p:nvSpPr>
            <p:cNvPr id="1402" name="TextBox 1401">
              <a:extLst>
                <a:ext uri="{FF2B5EF4-FFF2-40B4-BE49-F238E27FC236}">
                  <a16:creationId xmlns:a16="http://schemas.microsoft.com/office/drawing/2014/main" id="{BA0B573A-0B05-4EEE-A208-AEB74448AC44}"/>
                </a:ext>
              </a:extLst>
            </p:cNvPr>
            <p:cNvSpPr txBox="1"/>
            <p:nvPr/>
          </p:nvSpPr>
          <p:spPr>
            <a:xfrm>
              <a:off x="3017861" y="4586071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Volume Knobs,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Antennas, Microphones</a:t>
              </a:r>
            </a:p>
          </p:txBody>
        </p:sp>
        <p:sp>
          <p:nvSpPr>
            <p:cNvPr id="1403" name="TextBox 1402">
              <a:extLst>
                <a:ext uri="{FF2B5EF4-FFF2-40B4-BE49-F238E27FC236}">
                  <a16:creationId xmlns:a16="http://schemas.microsoft.com/office/drawing/2014/main" id="{EFD59A49-B72B-4036-9EC1-144D201FCBC7}"/>
                </a:ext>
              </a:extLst>
            </p:cNvPr>
            <p:cNvSpPr txBox="1"/>
            <p:nvPr/>
          </p:nvSpPr>
          <p:spPr>
            <a:xfrm>
              <a:off x="3017861" y="4222351"/>
              <a:ext cx="1901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Components Trading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261A13-52EF-4291-07A2-0A3E58E88A36}"/>
              </a:ext>
            </a:extLst>
          </p:cNvPr>
          <p:cNvSpPr txBox="1"/>
          <p:nvPr/>
        </p:nvSpPr>
        <p:spPr>
          <a:xfrm>
            <a:off x="3219718" y="18416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A37CF-654E-B7F2-C851-37F83A8110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706" y="900417"/>
            <a:ext cx="1055596" cy="1055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4CAD9-41D1-254F-7082-0D44A675F2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584" y="5533982"/>
            <a:ext cx="1050512" cy="1050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F48B07-8C21-13BA-9BA9-9D8A2E42C6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650" y="904337"/>
            <a:ext cx="1739605" cy="17396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433328-3C95-ADCB-8D3C-67E16E3379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422" y="2570882"/>
            <a:ext cx="1111353" cy="11113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852F1F-0C2D-8D1A-784D-DD32EF383C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924" y="864554"/>
            <a:ext cx="1446964" cy="12963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97AEB-95F2-6211-A821-93D471C9602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33" y="906039"/>
            <a:ext cx="1414714" cy="14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71416A-6750-ADB4-D512-BED06F9CC055}"/>
              </a:ext>
            </a:extLst>
          </p:cNvPr>
          <p:cNvGraphicFramePr/>
          <p:nvPr/>
        </p:nvGraphicFramePr>
        <p:xfrm>
          <a:off x="939800" y="563880"/>
          <a:ext cx="10043160" cy="57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23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B66CC-BDA1-937D-0D6C-74CCE5BEE016}"/>
              </a:ext>
            </a:extLst>
          </p:cNvPr>
          <p:cNvSpPr txBox="1"/>
          <p:nvPr/>
        </p:nvSpPr>
        <p:spPr>
          <a:xfrm>
            <a:off x="3065928" y="360504"/>
            <a:ext cx="602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dirty="0"/>
              <a:t>Core Competitive Advantage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B7B835-3895-D89C-3FD7-26253A3CE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172099"/>
              </p:ext>
            </p:extLst>
          </p:nvPr>
        </p:nvGraphicFramePr>
        <p:xfrm>
          <a:off x="2032000" y="9452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84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 descr="decorative element">
            <a:extLst>
              <a:ext uri="{FF2B5EF4-FFF2-40B4-BE49-F238E27FC236}">
                <a16:creationId xmlns:a16="http://schemas.microsoft.com/office/drawing/2014/main" id="{87079356-DA70-1342-8C0F-F6544870889E}"/>
              </a:ext>
            </a:extLst>
          </p:cNvPr>
          <p:cNvCxnSpPr>
            <a:cxnSpLocks/>
          </p:cNvCxnSpPr>
          <p:nvPr/>
        </p:nvCxnSpPr>
        <p:spPr>
          <a:xfrm>
            <a:off x="6073588" y="1926950"/>
            <a:ext cx="0" cy="18288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 descr="decorative element">
            <a:extLst>
              <a:ext uri="{FF2B5EF4-FFF2-40B4-BE49-F238E27FC236}">
                <a16:creationId xmlns:a16="http://schemas.microsoft.com/office/drawing/2014/main" id="{36AE2603-2FF8-0742-AB52-766440C78D90}"/>
              </a:ext>
            </a:extLst>
          </p:cNvPr>
          <p:cNvCxnSpPr>
            <a:cxnSpLocks/>
          </p:cNvCxnSpPr>
          <p:nvPr/>
        </p:nvCxnSpPr>
        <p:spPr>
          <a:xfrm flipV="1">
            <a:off x="6056615" y="1023964"/>
            <a:ext cx="0" cy="2518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 descr="decorative element">
            <a:extLst>
              <a:ext uri="{FF2B5EF4-FFF2-40B4-BE49-F238E27FC236}">
                <a16:creationId xmlns:a16="http://schemas.microsoft.com/office/drawing/2014/main" id="{C3B70772-E3E5-3B42-8479-F54212BA32F5}"/>
              </a:ext>
            </a:extLst>
          </p:cNvPr>
          <p:cNvCxnSpPr>
            <a:cxnSpLocks/>
          </p:cNvCxnSpPr>
          <p:nvPr/>
        </p:nvCxnSpPr>
        <p:spPr>
          <a:xfrm flipH="1">
            <a:off x="6343395" y="4412523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 descr="decorative element"/>
          <p:cNvSpPr>
            <a:spLocks noGrp="1"/>
          </p:cNvSpPr>
          <p:nvPr>
            <p:ph type="title"/>
          </p:nvPr>
        </p:nvSpPr>
        <p:spPr>
          <a:xfrm>
            <a:off x="8280586" y="196289"/>
            <a:ext cx="3549052" cy="853352"/>
          </a:xfrm>
        </p:spPr>
        <p:txBody>
          <a:bodyPr lIns="91440" rtlCol="0">
            <a:noAutofit/>
          </a:bodyPr>
          <a:lstStyle/>
          <a:p>
            <a:pPr rtl="0"/>
            <a:r>
              <a:rPr lang="en-GB" sz="2400" noProof="1"/>
              <a:t>Organization Chart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63E54AC-1CB7-43BF-B0A4-82DE6FEB1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7420" y="2191948"/>
            <a:ext cx="85961" cy="8596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2543CF-3BD4-40B0-BB18-006DCC4331CA}"/>
              </a:ext>
            </a:extLst>
          </p:cNvPr>
          <p:cNvSpPr/>
          <p:nvPr/>
        </p:nvSpPr>
        <p:spPr>
          <a:xfrm>
            <a:off x="5163529" y="292444"/>
            <a:ext cx="1828800" cy="731520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Chairman</a:t>
            </a:r>
            <a:endParaRPr lang="en-GB" sz="105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21E8B07-0BC6-4DE6-B1E4-773C5D1F75EB}"/>
              </a:ext>
            </a:extLst>
          </p:cNvPr>
          <p:cNvSpPr/>
          <p:nvPr/>
        </p:nvSpPr>
        <p:spPr>
          <a:xfrm>
            <a:off x="308089" y="3078909"/>
            <a:ext cx="182880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Sales </a:t>
            </a:r>
            <a:endParaRPr lang="en-GB" sz="1050" noProof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3AE564E-E1AB-422A-9067-1D83448922D2}"/>
              </a:ext>
            </a:extLst>
          </p:cNvPr>
          <p:cNvSpPr/>
          <p:nvPr/>
        </p:nvSpPr>
        <p:spPr>
          <a:xfrm>
            <a:off x="2257494" y="3078909"/>
            <a:ext cx="1828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R &amp; D</a:t>
            </a:r>
            <a:endParaRPr lang="en-GB" sz="105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84C8281-0D5E-4BF0-AB85-487647294920}"/>
              </a:ext>
            </a:extLst>
          </p:cNvPr>
          <p:cNvSpPr/>
          <p:nvPr/>
        </p:nvSpPr>
        <p:spPr>
          <a:xfrm>
            <a:off x="4206899" y="3078909"/>
            <a:ext cx="182880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OEM</a:t>
            </a:r>
            <a:endParaRPr lang="en-GB" sz="1050" noProof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9118B4F-266C-48F0-8CAF-8BA67DF9A649}"/>
              </a:ext>
            </a:extLst>
          </p:cNvPr>
          <p:cNvSpPr/>
          <p:nvPr/>
        </p:nvSpPr>
        <p:spPr>
          <a:xfrm>
            <a:off x="6156304" y="3078909"/>
            <a:ext cx="1828800" cy="731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Production</a:t>
            </a:r>
            <a:endParaRPr lang="en-GB" sz="1050" noProof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2C318BC-6BF6-496E-9A8C-13F9CFE491B5}"/>
              </a:ext>
            </a:extLst>
          </p:cNvPr>
          <p:cNvSpPr/>
          <p:nvPr/>
        </p:nvSpPr>
        <p:spPr>
          <a:xfrm>
            <a:off x="8105709" y="3078909"/>
            <a:ext cx="1828800" cy="731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Administration</a:t>
            </a:r>
            <a:endParaRPr lang="en-GB" sz="1050" noProof="1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3" name="Straight Connector 82" descr="decorative element">
            <a:extLst>
              <a:ext uri="{FF2B5EF4-FFF2-40B4-BE49-F238E27FC236}">
                <a16:creationId xmlns:a16="http://schemas.microsoft.com/office/drawing/2014/main" id="{6B7B494C-8888-457E-82D1-32EE6B401023}"/>
              </a:ext>
            </a:extLst>
          </p:cNvPr>
          <p:cNvCxnSpPr>
            <a:cxnSpLocks/>
          </p:cNvCxnSpPr>
          <p:nvPr/>
        </p:nvCxnSpPr>
        <p:spPr>
          <a:xfrm>
            <a:off x="2558003" y="3810769"/>
            <a:ext cx="0" cy="227146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 descr="decorative element">
            <a:extLst>
              <a:ext uri="{FF2B5EF4-FFF2-40B4-BE49-F238E27FC236}">
                <a16:creationId xmlns:a16="http://schemas.microsoft.com/office/drawing/2014/main" id="{215A627E-A616-4B35-A822-BCD857D053E8}"/>
              </a:ext>
            </a:extLst>
          </p:cNvPr>
          <p:cNvCxnSpPr>
            <a:cxnSpLocks/>
          </p:cNvCxnSpPr>
          <p:nvPr/>
        </p:nvCxnSpPr>
        <p:spPr>
          <a:xfrm>
            <a:off x="4516850" y="3810769"/>
            <a:ext cx="0" cy="59436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 descr="decorative element">
            <a:extLst>
              <a:ext uri="{FF2B5EF4-FFF2-40B4-BE49-F238E27FC236}">
                <a16:creationId xmlns:a16="http://schemas.microsoft.com/office/drawing/2014/main" id="{499176F8-BEEF-4A37-97C9-A7E8592211E9}"/>
              </a:ext>
            </a:extLst>
          </p:cNvPr>
          <p:cNvCxnSpPr>
            <a:cxnSpLocks/>
          </p:cNvCxnSpPr>
          <p:nvPr/>
        </p:nvCxnSpPr>
        <p:spPr>
          <a:xfrm>
            <a:off x="8434544" y="3810769"/>
            <a:ext cx="0" cy="228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 descr="decorative element">
            <a:extLst>
              <a:ext uri="{FF2B5EF4-FFF2-40B4-BE49-F238E27FC236}">
                <a16:creationId xmlns:a16="http://schemas.microsoft.com/office/drawing/2014/main" id="{1C54223A-2F2C-4434-A30B-92D8CEE93CF0}"/>
              </a:ext>
            </a:extLst>
          </p:cNvPr>
          <p:cNvCxnSpPr>
            <a:cxnSpLocks/>
            <a:stCxn id="64" idx="2"/>
            <a:endCxn id="147" idx="0"/>
          </p:cNvCxnSpPr>
          <p:nvPr/>
        </p:nvCxnSpPr>
        <p:spPr>
          <a:xfrm rot="5400000">
            <a:off x="4455959" y="1478253"/>
            <a:ext cx="316592" cy="2884721"/>
          </a:xfrm>
          <a:prstGeom prst="bentConnector3">
            <a:avLst>
              <a:gd name="adj1" fmla="val 36246"/>
            </a:avLst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 descr="decorative element">
            <a:extLst>
              <a:ext uri="{FF2B5EF4-FFF2-40B4-BE49-F238E27FC236}">
                <a16:creationId xmlns:a16="http://schemas.microsoft.com/office/drawing/2014/main" id="{185DC171-E6CD-4880-8EF4-7E0DB7F6C2B2}"/>
              </a:ext>
            </a:extLst>
          </p:cNvPr>
          <p:cNvCxnSpPr>
            <a:cxnSpLocks/>
            <a:stCxn id="64" idx="2"/>
            <a:endCxn id="156" idx="0"/>
          </p:cNvCxnSpPr>
          <p:nvPr/>
        </p:nvCxnSpPr>
        <p:spPr>
          <a:xfrm rot="16200000" flipH="1">
            <a:off x="7380066" y="1438866"/>
            <a:ext cx="316592" cy="2963494"/>
          </a:xfrm>
          <a:prstGeom prst="bentConnector3">
            <a:avLst>
              <a:gd name="adj1" fmla="val 36246"/>
            </a:avLst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 descr="decorative element">
            <a:extLst>
              <a:ext uri="{FF2B5EF4-FFF2-40B4-BE49-F238E27FC236}">
                <a16:creationId xmlns:a16="http://schemas.microsoft.com/office/drawing/2014/main" id="{98000C8A-C564-4106-9005-252681A7FDFB}"/>
              </a:ext>
            </a:extLst>
          </p:cNvPr>
          <p:cNvCxnSpPr>
            <a:cxnSpLocks/>
          </p:cNvCxnSpPr>
          <p:nvPr/>
        </p:nvCxnSpPr>
        <p:spPr>
          <a:xfrm>
            <a:off x="5135393" y="2894947"/>
            <a:ext cx="0" cy="18288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 descr="decorative element">
            <a:extLst>
              <a:ext uri="{FF2B5EF4-FFF2-40B4-BE49-F238E27FC236}">
                <a16:creationId xmlns:a16="http://schemas.microsoft.com/office/drawing/2014/main" id="{DFAFA2FD-B58C-4CB3-83BF-D7037A44C5EA}"/>
              </a:ext>
            </a:extLst>
          </p:cNvPr>
          <p:cNvCxnSpPr>
            <a:cxnSpLocks/>
          </p:cNvCxnSpPr>
          <p:nvPr/>
        </p:nvCxnSpPr>
        <p:spPr>
          <a:xfrm>
            <a:off x="7060337" y="2891137"/>
            <a:ext cx="0" cy="18288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 descr="decorative element">
            <a:extLst>
              <a:ext uri="{FF2B5EF4-FFF2-40B4-BE49-F238E27FC236}">
                <a16:creationId xmlns:a16="http://schemas.microsoft.com/office/drawing/2014/main" id="{3075AB11-BAD3-42E5-BC8F-B1153E21F91C}"/>
              </a:ext>
            </a:extLst>
          </p:cNvPr>
          <p:cNvCxnSpPr>
            <a:cxnSpLocks/>
          </p:cNvCxnSpPr>
          <p:nvPr/>
        </p:nvCxnSpPr>
        <p:spPr>
          <a:xfrm>
            <a:off x="599156" y="3810769"/>
            <a:ext cx="0" cy="13716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EED5A81-D106-422F-8455-CF5F456EB3E0}"/>
              </a:ext>
            </a:extLst>
          </p:cNvPr>
          <p:cNvSpPr/>
          <p:nvPr/>
        </p:nvSpPr>
        <p:spPr>
          <a:xfrm>
            <a:off x="10055112" y="3078909"/>
            <a:ext cx="1828800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Finance</a:t>
            </a:r>
            <a:endParaRPr lang="en-GB" sz="900" noProof="1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" name="Straight Connector 1" descr="decorative element">
            <a:extLst>
              <a:ext uri="{FF2B5EF4-FFF2-40B4-BE49-F238E27FC236}">
                <a16:creationId xmlns:a16="http://schemas.microsoft.com/office/drawing/2014/main" id="{FE5CE1F8-570D-4885-B9A3-2539980A4EC1}"/>
              </a:ext>
            </a:extLst>
          </p:cNvPr>
          <p:cNvCxnSpPr>
            <a:cxnSpLocks/>
          </p:cNvCxnSpPr>
          <p:nvPr/>
        </p:nvCxnSpPr>
        <p:spPr>
          <a:xfrm flipH="1">
            <a:off x="2558003" y="4397509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 descr="decorative element">
            <a:extLst>
              <a:ext uri="{FF2B5EF4-FFF2-40B4-BE49-F238E27FC236}">
                <a16:creationId xmlns:a16="http://schemas.microsoft.com/office/drawing/2014/main" id="{BDB4A596-1925-4CF0-8DDA-2DBE3E6B75A7}"/>
              </a:ext>
            </a:extLst>
          </p:cNvPr>
          <p:cNvCxnSpPr>
            <a:cxnSpLocks/>
          </p:cNvCxnSpPr>
          <p:nvPr/>
        </p:nvCxnSpPr>
        <p:spPr>
          <a:xfrm flipH="1">
            <a:off x="2564186" y="5212849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 descr="decorative element">
            <a:extLst>
              <a:ext uri="{FF2B5EF4-FFF2-40B4-BE49-F238E27FC236}">
                <a16:creationId xmlns:a16="http://schemas.microsoft.com/office/drawing/2014/main" id="{0C9845EF-AB31-4EB7-ADFB-2543D92986E8}"/>
              </a:ext>
            </a:extLst>
          </p:cNvPr>
          <p:cNvCxnSpPr>
            <a:cxnSpLocks/>
          </p:cNvCxnSpPr>
          <p:nvPr/>
        </p:nvCxnSpPr>
        <p:spPr>
          <a:xfrm flipH="1">
            <a:off x="2564186" y="6082235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decorative element">
            <a:extLst>
              <a:ext uri="{FF2B5EF4-FFF2-40B4-BE49-F238E27FC236}">
                <a16:creationId xmlns:a16="http://schemas.microsoft.com/office/drawing/2014/main" id="{273FE68B-D6B3-4422-B31A-4154C1A2BAED}"/>
              </a:ext>
            </a:extLst>
          </p:cNvPr>
          <p:cNvCxnSpPr>
            <a:cxnSpLocks/>
          </p:cNvCxnSpPr>
          <p:nvPr/>
        </p:nvCxnSpPr>
        <p:spPr>
          <a:xfrm flipH="1">
            <a:off x="4516850" y="4401319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 descr="decorative element">
            <a:extLst>
              <a:ext uri="{FF2B5EF4-FFF2-40B4-BE49-F238E27FC236}">
                <a16:creationId xmlns:a16="http://schemas.microsoft.com/office/drawing/2014/main" id="{11E9B743-2518-4E9D-9AE1-3998DBFBCD34}"/>
              </a:ext>
            </a:extLst>
          </p:cNvPr>
          <p:cNvCxnSpPr>
            <a:cxnSpLocks/>
          </p:cNvCxnSpPr>
          <p:nvPr/>
        </p:nvCxnSpPr>
        <p:spPr>
          <a:xfrm flipH="1">
            <a:off x="8434544" y="4397509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decorative element">
            <a:extLst>
              <a:ext uri="{FF2B5EF4-FFF2-40B4-BE49-F238E27FC236}">
                <a16:creationId xmlns:a16="http://schemas.microsoft.com/office/drawing/2014/main" id="{55B40D0C-F84E-4462-89E4-D6DB85AB1D61}"/>
              </a:ext>
            </a:extLst>
          </p:cNvPr>
          <p:cNvCxnSpPr>
            <a:cxnSpLocks/>
          </p:cNvCxnSpPr>
          <p:nvPr/>
        </p:nvCxnSpPr>
        <p:spPr>
          <a:xfrm flipH="1">
            <a:off x="8436917" y="5212849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decorative element">
            <a:extLst>
              <a:ext uri="{FF2B5EF4-FFF2-40B4-BE49-F238E27FC236}">
                <a16:creationId xmlns:a16="http://schemas.microsoft.com/office/drawing/2014/main" id="{BB4CBFD5-6012-4BE2-83ED-90867D52F6A2}"/>
              </a:ext>
            </a:extLst>
          </p:cNvPr>
          <p:cNvCxnSpPr>
            <a:cxnSpLocks/>
          </p:cNvCxnSpPr>
          <p:nvPr/>
        </p:nvCxnSpPr>
        <p:spPr>
          <a:xfrm flipH="1">
            <a:off x="8436917" y="6093665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decorative element">
            <a:extLst>
              <a:ext uri="{FF2B5EF4-FFF2-40B4-BE49-F238E27FC236}">
                <a16:creationId xmlns:a16="http://schemas.microsoft.com/office/drawing/2014/main" id="{B804FCC3-2EDB-4E98-AD3D-D5848AE1337C}"/>
              </a:ext>
            </a:extLst>
          </p:cNvPr>
          <p:cNvCxnSpPr>
            <a:cxnSpLocks/>
          </p:cNvCxnSpPr>
          <p:nvPr/>
        </p:nvCxnSpPr>
        <p:spPr>
          <a:xfrm flipH="1">
            <a:off x="599156" y="4359409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decorative element">
            <a:extLst>
              <a:ext uri="{FF2B5EF4-FFF2-40B4-BE49-F238E27FC236}">
                <a16:creationId xmlns:a16="http://schemas.microsoft.com/office/drawing/2014/main" id="{8E4CD3FD-4CA2-4C9C-89C8-73F04D561CC6}"/>
              </a:ext>
            </a:extLst>
          </p:cNvPr>
          <p:cNvCxnSpPr>
            <a:cxnSpLocks/>
          </p:cNvCxnSpPr>
          <p:nvPr/>
        </p:nvCxnSpPr>
        <p:spPr>
          <a:xfrm flipH="1">
            <a:off x="605339" y="5178559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373F713-1680-4734-878B-86B182DC5AA6}"/>
              </a:ext>
            </a:extLst>
          </p:cNvPr>
          <p:cNvSpPr/>
          <p:nvPr/>
        </p:nvSpPr>
        <p:spPr>
          <a:xfrm>
            <a:off x="8557760" y="3998333"/>
            <a:ext cx="1369985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Sourcing</a:t>
            </a:r>
            <a:endParaRPr lang="en-GB" sz="105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EFA9A02-F4DD-44E9-86C2-C8ADA3189685}"/>
              </a:ext>
            </a:extLst>
          </p:cNvPr>
          <p:cNvSpPr/>
          <p:nvPr/>
        </p:nvSpPr>
        <p:spPr>
          <a:xfrm>
            <a:off x="8557760" y="4833527"/>
            <a:ext cx="1371600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Warehouse</a:t>
            </a:r>
            <a:endParaRPr lang="en-GB" sz="105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E16D351-7B7B-4FCF-8D90-11468672A1EC}"/>
              </a:ext>
            </a:extLst>
          </p:cNvPr>
          <p:cNvSpPr/>
          <p:nvPr/>
        </p:nvSpPr>
        <p:spPr>
          <a:xfrm>
            <a:off x="8556147" y="5668006"/>
            <a:ext cx="1371600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Human 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Resources</a:t>
            </a:r>
            <a:endParaRPr lang="en-GB" sz="1050" noProof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2FE95E2-7899-46D1-BD09-DBC69EBBF739}"/>
              </a:ext>
            </a:extLst>
          </p:cNvPr>
          <p:cNvSpPr/>
          <p:nvPr/>
        </p:nvSpPr>
        <p:spPr>
          <a:xfrm>
            <a:off x="6608400" y="3995550"/>
            <a:ext cx="1371600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Quality</a:t>
            </a:r>
            <a:endParaRPr lang="en-GB" sz="1050" noProof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93299AE-BEEA-4E5E-88CB-50F2F112D78D}"/>
              </a:ext>
            </a:extLst>
          </p:cNvPr>
          <p:cNvSpPr/>
          <p:nvPr/>
        </p:nvSpPr>
        <p:spPr>
          <a:xfrm>
            <a:off x="759837" y="3998188"/>
            <a:ext cx="13716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Components</a:t>
            </a:r>
            <a:endParaRPr lang="en-GB" sz="1050" noProof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C38D3DB-30B8-4A79-9C76-C565CFF33780}"/>
              </a:ext>
            </a:extLst>
          </p:cNvPr>
          <p:cNvSpPr/>
          <p:nvPr/>
        </p:nvSpPr>
        <p:spPr>
          <a:xfrm>
            <a:off x="759837" y="4827032"/>
            <a:ext cx="13716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End Products</a:t>
            </a:r>
            <a:endParaRPr lang="en-GB" sz="1050" noProof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00EF2F1-621C-44D5-923A-283EAD95A813}"/>
              </a:ext>
            </a:extLst>
          </p:cNvPr>
          <p:cNvSpPr/>
          <p:nvPr/>
        </p:nvSpPr>
        <p:spPr>
          <a:xfrm>
            <a:off x="2714389" y="4000202"/>
            <a:ext cx="13716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Mechanical </a:t>
            </a:r>
            <a:endParaRPr lang="en-GB" sz="105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F7D30AD-3130-40C6-8BC9-7EE80B4B9A00}"/>
              </a:ext>
            </a:extLst>
          </p:cNvPr>
          <p:cNvSpPr/>
          <p:nvPr/>
        </p:nvSpPr>
        <p:spPr>
          <a:xfrm>
            <a:off x="2714389" y="4829046"/>
            <a:ext cx="13716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Electrical</a:t>
            </a:r>
            <a:endParaRPr lang="en-GB" sz="105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893426B-E83B-41DC-A793-6BBC6104B3A6}"/>
              </a:ext>
            </a:extLst>
          </p:cNvPr>
          <p:cNvSpPr/>
          <p:nvPr/>
        </p:nvSpPr>
        <p:spPr>
          <a:xfrm>
            <a:off x="2712776" y="5669875"/>
            <a:ext cx="13716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Software</a:t>
            </a:r>
            <a:endParaRPr lang="en-GB" sz="1050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1AC151D-872D-4D73-AE29-952F653257C0}"/>
              </a:ext>
            </a:extLst>
          </p:cNvPr>
          <p:cNvSpPr/>
          <p:nvPr/>
        </p:nvSpPr>
        <p:spPr>
          <a:xfrm>
            <a:off x="4645621" y="3994635"/>
            <a:ext cx="1371600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Project 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Management</a:t>
            </a:r>
            <a:endParaRPr lang="en-GB" sz="1050" noProof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0D8EA5-CE26-2141-AE02-295A2066B10F}"/>
              </a:ext>
            </a:extLst>
          </p:cNvPr>
          <p:cNvSpPr/>
          <p:nvPr/>
        </p:nvSpPr>
        <p:spPr>
          <a:xfrm>
            <a:off x="5147054" y="1195430"/>
            <a:ext cx="1828800" cy="731520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Managing Director</a:t>
            </a:r>
            <a:endParaRPr lang="en-GB" sz="105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6" name="Straight Connector 55" descr="decorative element">
            <a:extLst>
              <a:ext uri="{FF2B5EF4-FFF2-40B4-BE49-F238E27FC236}">
                <a16:creationId xmlns:a16="http://schemas.microsoft.com/office/drawing/2014/main" id="{0D841247-AC62-7647-BAB7-AA4B815752E3}"/>
              </a:ext>
            </a:extLst>
          </p:cNvPr>
          <p:cNvCxnSpPr>
            <a:cxnSpLocks/>
          </p:cNvCxnSpPr>
          <p:nvPr/>
        </p:nvCxnSpPr>
        <p:spPr>
          <a:xfrm>
            <a:off x="6343395" y="3841249"/>
            <a:ext cx="0" cy="13716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descr="decorative element">
            <a:extLst>
              <a:ext uri="{FF2B5EF4-FFF2-40B4-BE49-F238E27FC236}">
                <a16:creationId xmlns:a16="http://schemas.microsoft.com/office/drawing/2014/main" id="{AEAA4E01-4797-DC4B-8212-F059DAFFBE36}"/>
              </a:ext>
            </a:extLst>
          </p:cNvPr>
          <p:cNvCxnSpPr>
            <a:cxnSpLocks/>
          </p:cNvCxnSpPr>
          <p:nvPr/>
        </p:nvCxnSpPr>
        <p:spPr>
          <a:xfrm flipH="1">
            <a:off x="6343395" y="5213028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2D2E932-43FA-E340-AC67-C1AC4156D2A1}"/>
              </a:ext>
            </a:extLst>
          </p:cNvPr>
          <p:cNvSpPr/>
          <p:nvPr/>
        </p:nvSpPr>
        <p:spPr>
          <a:xfrm>
            <a:off x="6624477" y="4953769"/>
            <a:ext cx="1371600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noProof="1">
                <a:solidFill>
                  <a:schemeClr val="tx1"/>
                </a:solidFill>
              </a:rPr>
              <a:t>Certification</a:t>
            </a:r>
            <a:endParaRPr lang="en-GB" sz="900" noProof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F7FD458-9236-2347-8815-914448CBDCB0}"/>
              </a:ext>
            </a:extLst>
          </p:cNvPr>
          <p:cNvSpPr/>
          <p:nvPr/>
        </p:nvSpPr>
        <p:spPr>
          <a:xfrm>
            <a:off x="5142215" y="2030797"/>
            <a:ext cx="1828800" cy="731520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36000" rIns="5715" bIns="36000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noProof="1">
                <a:solidFill>
                  <a:schemeClr val="tx1"/>
                </a:solidFill>
              </a:rPr>
              <a:t>General</a:t>
            </a:r>
            <a:r>
              <a:rPr lang="zh-TW" altLang="en-US" sz="1200" b="1" noProof="1">
                <a:solidFill>
                  <a:schemeClr val="tx1"/>
                </a:solidFill>
              </a:rPr>
              <a:t> </a:t>
            </a:r>
            <a:r>
              <a:rPr lang="en-US" altLang="zh-TW" sz="1200" b="1" noProof="1">
                <a:solidFill>
                  <a:schemeClr val="tx1"/>
                </a:solidFill>
              </a:rPr>
              <a:t>Manager</a:t>
            </a:r>
            <a:endParaRPr lang="en-GB" sz="105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8" name="Connector: Elbow 6" descr="decorative element">
            <a:extLst>
              <a:ext uri="{FF2B5EF4-FFF2-40B4-BE49-F238E27FC236}">
                <a16:creationId xmlns:a16="http://schemas.microsoft.com/office/drawing/2014/main" id="{9FB7D577-A1D7-024C-905D-59BA5A60482A}"/>
              </a:ext>
            </a:extLst>
          </p:cNvPr>
          <p:cNvCxnSpPr>
            <a:cxnSpLocks/>
            <a:stCxn id="49" idx="1"/>
            <a:endCxn id="144" idx="0"/>
          </p:cNvCxnSpPr>
          <p:nvPr/>
        </p:nvCxnSpPr>
        <p:spPr>
          <a:xfrm rot="10800000" flipV="1">
            <a:off x="1222490" y="1561189"/>
            <a:ext cx="3924565" cy="1517719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95" descr="decorative element">
            <a:extLst>
              <a:ext uri="{FF2B5EF4-FFF2-40B4-BE49-F238E27FC236}">
                <a16:creationId xmlns:a16="http://schemas.microsoft.com/office/drawing/2014/main" id="{B012F704-C2D6-4043-BF3E-ED5314E2C42A}"/>
              </a:ext>
            </a:extLst>
          </p:cNvPr>
          <p:cNvCxnSpPr>
            <a:cxnSpLocks/>
            <a:stCxn id="49" idx="3"/>
            <a:endCxn id="159" idx="0"/>
          </p:cNvCxnSpPr>
          <p:nvPr/>
        </p:nvCxnSpPr>
        <p:spPr>
          <a:xfrm>
            <a:off x="6975854" y="1561190"/>
            <a:ext cx="3993658" cy="1517719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6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79C01C6B-0D4E-D54A-B404-85C4A64FF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3" name="Picture 2" descr="A picture containing floor, indoor, ceiling, orange&#10;&#10;Description automatically generated">
            <a:extLst>
              <a:ext uri="{FF2B5EF4-FFF2-40B4-BE49-F238E27FC236}">
                <a16:creationId xmlns:a16="http://schemas.microsoft.com/office/drawing/2014/main" id="{E7A3E920-3C58-0F43-BC8C-803366E18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FC29A82C-9764-6D4F-BE7A-F870DE0A1E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91ECF-DA45-C74D-BA75-C57D45C7769D}"/>
              </a:ext>
            </a:extLst>
          </p:cNvPr>
          <p:cNvSpPr txBox="1"/>
          <p:nvPr/>
        </p:nvSpPr>
        <p:spPr>
          <a:xfrm>
            <a:off x="438912" y="1354618"/>
            <a:ext cx="3429000" cy="2898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Wholly owned Property and Manufacturing site of more than </a:t>
            </a:r>
            <a:r>
              <a:rPr kumimoji="1" lang="en-US" altLang="zh-TW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25,000 </a:t>
            </a:r>
            <a:r>
              <a:rPr kumimoji="1" lang="en-US" altLang="ko-KR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square meter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6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pitchdeck31">
      <a:dk1>
        <a:sysClr val="windowText" lastClr="000000"/>
      </a:dk1>
      <a:lt1>
        <a:sysClr val="window" lastClr="FFFFFF"/>
      </a:lt1>
      <a:dk2>
        <a:srgbClr val="170D3B"/>
      </a:dk2>
      <a:lt2>
        <a:srgbClr val="FFFFFF"/>
      </a:lt2>
      <a:accent1>
        <a:srgbClr val="124796"/>
      </a:accent1>
      <a:accent2>
        <a:srgbClr val="1E7FD8"/>
      </a:accent2>
      <a:accent3>
        <a:srgbClr val="4DA5E1"/>
      </a:accent3>
      <a:accent4>
        <a:srgbClr val="A5A5A5"/>
      </a:accent4>
      <a:accent5>
        <a:srgbClr val="595959"/>
      </a:accent5>
      <a:accent6>
        <a:srgbClr val="262626"/>
      </a:accent6>
      <a:hlink>
        <a:srgbClr val="C00000"/>
      </a:hlink>
      <a:folHlink>
        <a:srgbClr val="FFC000"/>
      </a:folHlink>
    </a:clrScheme>
    <a:fontScheme name="사용자 지정 105">
      <a:majorFont>
        <a:latin typeface="Montserrat"/>
        <a:ea typeface="맑은 고딕"/>
        <a:cs typeface=""/>
      </a:majorFont>
      <a:minorFont>
        <a:latin typeface="Noto Sans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475</Words>
  <Application>Microsoft Office PowerPoint</Application>
  <PresentationFormat>Widescreen</PresentationFormat>
  <Paragraphs>157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Malgun Gothic</vt:lpstr>
      <vt:lpstr>Montserrat</vt:lpstr>
      <vt:lpstr>Noto Sans</vt:lpstr>
      <vt:lpstr>Noto Sans SemiCondensed ExtraBo</vt:lpstr>
      <vt:lpstr>Calibri</vt:lpstr>
      <vt:lpstr>Office 테마</vt:lpstr>
      <vt:lpstr>PowerPoint Presentation</vt:lpstr>
      <vt:lpstr>PowerPoint Presentation</vt:lpstr>
      <vt:lpstr>PowerPoint Presentation</vt:lpstr>
      <vt:lpstr>PowerPoint Presentation</vt:lpstr>
      <vt:lpstr>Company Milestones</vt:lpstr>
      <vt:lpstr>PowerPoint Presentation</vt:lpstr>
      <vt:lpstr>PowerPoint Presentation</vt:lpstr>
      <vt:lpstr>Organization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Plan in the next 3 years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Luby Long</dc:creator>
  <cp:lastModifiedBy>Chiu Alex</cp:lastModifiedBy>
  <cp:revision>563</cp:revision>
  <dcterms:created xsi:type="dcterms:W3CDTF">2020-12-02T06:01:37Z</dcterms:created>
  <dcterms:modified xsi:type="dcterms:W3CDTF">2025-03-25T14:50:13Z</dcterms:modified>
</cp:coreProperties>
</file>